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66" r:id="rId14"/>
    <p:sldId id="267" r:id="rId15"/>
    <p:sldId id="270" r:id="rId16"/>
    <p:sldId id="273" r:id="rId17"/>
    <p:sldId id="274" r:id="rId18"/>
    <p:sldId id="275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B21E4EB-02B5-4723-A2B0-1C257A4FFF19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8"/>
            <p14:sldId id="269"/>
            <p14:sldId id="266"/>
            <p14:sldId id="267"/>
            <p14:sldId id="270"/>
            <p14:sldId id="273"/>
            <p14:sldId id="274"/>
            <p14:sldId id="27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CC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87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1ABC0B-B908-47D1-AC7C-881A8E60EE68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3E327-AA6D-43C9-8AF2-57FF26779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501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B3E327-AA6D-43C9-8AF2-57FF267791D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583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11F4E1-6E4D-426D-389E-661E087D76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2B01BE-06A6-2A44-D5C4-081CE8FC76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9F4215B-EC5B-314C-CD5B-22AE960698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4214FB-324D-5DFE-3E32-8F50E88B21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B3E327-AA6D-43C9-8AF2-57FF267791D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60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E48B1F-8187-D56C-6E53-493200DB8C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20ACC35-FD0D-DF68-5E17-88A6C565D1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3029F9-A317-7A0E-7765-4E1B8BB2C2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5D69F2-C457-70CA-9AE5-FFA2C2325C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B3E327-AA6D-43C9-8AF2-57FF267791D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9748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88DA64-6FB5-2FBD-244D-D3C6618509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D04D0A-C83F-FD97-7B49-40623C3F16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1A4DBF-3408-E8A6-2001-A28F0180AB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ABBE50-30C1-B885-DC72-1CD067242C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B3E327-AA6D-43C9-8AF2-57FF267791D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94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BFD16-45D5-4C79-A252-6D1CCFB5AD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8D1281-017D-861B-F71C-DC5EC8BCB2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1F4B18-E3A6-C43A-C536-DD910BAED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30AE-6386-411C-B96E-7C731A50FF64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6ACD9B-C0ED-1092-77DC-6EE3D30C7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753F8C-58CF-5161-664F-774E0565B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AB59-3269-489E-93E7-FDEEA6DDC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496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0D49C-9714-8FEF-20AF-0B1E0CC1A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E456FF-222C-5AAA-6EA0-BC106AD428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E146DD-9FF7-4A78-8509-EC0E9F142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30AE-6386-411C-B96E-7C731A50FF64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3677D0-9DBB-654F-A4CD-226902EB3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F22D9-C025-A6E0-D5B7-9BFDBBEFA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AB59-3269-489E-93E7-FDEEA6DDC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975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721EBB-070D-4BA7-5586-C18CEE949D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2A2482-63D4-E23A-F13A-BFAAE8AF4E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53B220-E45F-E891-93C8-F501D485B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30AE-6386-411C-B96E-7C731A50FF64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98222-FEA8-7A45-E88F-E6C26E21D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E6B0D1-A9C2-1F4E-ABAF-92B0A1DAF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AB59-3269-489E-93E7-FDEEA6DDC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942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A24A6-66BA-15E6-5D98-A6B9AD453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5F9CC1-FC81-4E88-4B0C-678587C38A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7DE852-7AAB-E663-BF67-AC3F2D17E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30AE-6386-411C-B96E-7C731A50FF64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34A107-03E4-86D9-1D5C-59B8D2C41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D9F45-C2D8-3A39-8304-13141C807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AB59-3269-489E-93E7-FDEEA6DDC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629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AB355-93DB-97AA-58DE-F2B726641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BAA2E9-C685-FBC8-0AAE-FA28EFB91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AB0B29-AA43-E981-4FF3-FBE2CEF9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30AE-6386-411C-B96E-7C731A50FF64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60D433-249C-93ED-27ED-F781C96E8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5DB047-6EA2-8A38-71F9-48ADFB29E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AB59-3269-489E-93E7-FDEEA6DDC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925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1BA6F-9C77-E82A-8CBC-B500ADDAF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8AEA2F-BB71-05F2-8578-0359B7915D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39F662-ABED-56A8-1755-A7B97D1611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DDFDD9-BBE1-7FDC-2973-5B7C7DBA4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30AE-6386-411C-B96E-7C731A50FF64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D6FC51-3C38-18F5-0D03-AF2D1C0EF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6C564E-4885-80F0-323B-0DCB67877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AB59-3269-489E-93E7-FDEEA6DDC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699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A1DF9-D421-DDF8-B7D7-17BDC0B66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0944D0-9824-5E1C-4E92-C27622BFCE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330BD9-30BE-18DA-A063-37C2AD62BB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901347-BC3B-A14A-E703-D822F1EAA0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EB7ED5-3651-BC93-B3F9-74C3BB860E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145821-CC69-2F72-4524-731B50C01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30AE-6386-411C-B96E-7C731A50FF64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662E98-EE48-5107-3E30-C7040FAC9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613EDD-EC37-295C-4FAD-BAC88D1CB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AB59-3269-489E-93E7-FDEEA6DDC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617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10C5D-A853-6157-801E-FD11DE3A0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0840AC-2A3E-D3B8-77D4-13A0EE8F8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30AE-6386-411C-B96E-7C731A50FF64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34100C-9E49-A303-C442-DBBEA02FD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C0E25B-C396-A416-6CDA-F86274924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AB59-3269-489E-93E7-FDEEA6DDC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949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9557E4-94C4-5E99-2D92-9C6B43E14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30AE-6386-411C-B96E-7C731A50FF64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682B8B-7C6D-0FE8-1D6B-7414499B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C492C-7228-3DAE-1D44-43306C9B8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AB59-3269-489E-93E7-FDEEA6DDC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394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A2056-0E63-1EBD-ED3A-76B8ED387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4059E-9791-04F2-9B01-664C4C90F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D1799D-0425-C4BD-83E1-E6950A9D90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25E912-33F2-58E1-6B7B-9E438B7A9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30AE-6386-411C-B96E-7C731A50FF64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8E141D-F7F8-1E28-3527-0B90AC9E9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56866C-431B-6F3A-00A9-05AD7D0B2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AB59-3269-489E-93E7-FDEEA6DDC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668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64829-AECC-B9F5-B284-B6BF1D1A7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8CAECB-3449-E790-01A2-039CF7C86A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E3F647-68C7-28ED-442F-A158A8BEDB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12CF0D-4708-2BF8-3186-3568311DF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30AE-6386-411C-B96E-7C731A50FF64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7FB35D-93F2-B4C5-398A-55AB05DD8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815D6E-8C9C-90D6-4121-69421B977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AAB59-3269-489E-93E7-FDEEA6DDC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940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366B65-88F4-A47D-049F-FD9774A7B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C1D412-9AC3-0DD1-AB34-DF0ECB604C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C1CA1E-8FA6-4494-6EF0-6E18F83DB5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B30AE-6386-411C-B96E-7C731A50FF64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3314C-81E8-1E5A-6B95-A7B2DB768B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B28152-C7DA-36B4-F358-2EC646CC4D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AAB59-3269-489E-93E7-FDEEA6DDC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950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wmf"/><Relationship Id="rId10" Type="http://schemas.openxmlformats.org/officeDocument/2006/relationships/image" Target="../media/image5.wmf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4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image" Target="../media/image39.wmf"/><Relationship Id="rId7" Type="http://schemas.openxmlformats.org/officeDocument/2006/relationships/image" Target="../media/image41.wmf"/><Relationship Id="rId2" Type="http://schemas.openxmlformats.org/officeDocument/2006/relationships/oleObject" Target="../embeddings/oleObject3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3.bin"/><Relationship Id="rId5" Type="http://schemas.openxmlformats.org/officeDocument/2006/relationships/image" Target="../media/image40.emf"/><Relationship Id="rId10" Type="http://schemas.openxmlformats.org/officeDocument/2006/relationships/image" Target="../media/image43.png"/><Relationship Id="rId4" Type="http://schemas.openxmlformats.org/officeDocument/2006/relationships/oleObject" Target="../embeddings/oleObject32.bin"/><Relationship Id="rId9" Type="http://schemas.openxmlformats.org/officeDocument/2006/relationships/image" Target="../media/image42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3" Type="http://schemas.openxmlformats.org/officeDocument/2006/relationships/image" Target="../media/image44.wmf"/><Relationship Id="rId7" Type="http://schemas.openxmlformats.org/officeDocument/2006/relationships/image" Target="../media/image46.emf"/><Relationship Id="rId2" Type="http://schemas.openxmlformats.org/officeDocument/2006/relationships/oleObject" Target="../embeddings/oleObject35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7.bin"/><Relationship Id="rId5" Type="http://schemas.openxmlformats.org/officeDocument/2006/relationships/image" Target="../media/image45.wmf"/><Relationship Id="rId4" Type="http://schemas.openxmlformats.org/officeDocument/2006/relationships/oleObject" Target="../embeddings/oleObject36.bin"/><Relationship Id="rId9" Type="http://schemas.openxmlformats.org/officeDocument/2006/relationships/image" Target="../media/image47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image" Target="../media/image47.emf"/><Relationship Id="rId7" Type="http://schemas.openxmlformats.org/officeDocument/2006/relationships/image" Target="../media/image49.wmf"/><Relationship Id="rId2" Type="http://schemas.openxmlformats.org/officeDocument/2006/relationships/oleObject" Target="../embeddings/oleObject38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40.bin"/><Relationship Id="rId5" Type="http://schemas.openxmlformats.org/officeDocument/2006/relationships/image" Target="../media/image48.wmf"/><Relationship Id="rId4" Type="http://schemas.openxmlformats.org/officeDocument/2006/relationships/oleObject" Target="../embeddings/oleObject39.bin"/><Relationship Id="rId9" Type="http://schemas.openxmlformats.org/officeDocument/2006/relationships/image" Target="../media/image50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4.bin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emf"/><Relationship Id="rId5" Type="http://schemas.openxmlformats.org/officeDocument/2006/relationships/oleObject" Target="../embeddings/oleObject43.bin"/><Relationship Id="rId10" Type="http://schemas.openxmlformats.org/officeDocument/2006/relationships/image" Target="../media/image55.emf"/><Relationship Id="rId4" Type="http://schemas.openxmlformats.org/officeDocument/2006/relationships/image" Target="../media/image52.wmf"/><Relationship Id="rId9" Type="http://schemas.openxmlformats.org/officeDocument/2006/relationships/oleObject" Target="../embeddings/oleObject45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13" Type="http://schemas.openxmlformats.org/officeDocument/2006/relationships/image" Target="../media/image59.emf"/><Relationship Id="rId3" Type="http://schemas.openxmlformats.org/officeDocument/2006/relationships/oleObject" Target="../embeddings/oleObject46.bin"/><Relationship Id="rId7" Type="http://schemas.openxmlformats.org/officeDocument/2006/relationships/image" Target="../media/image51.png"/><Relationship Id="rId12" Type="http://schemas.openxmlformats.org/officeDocument/2006/relationships/oleObject" Target="../embeddings/oleObject49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emf"/><Relationship Id="rId11" Type="http://schemas.openxmlformats.org/officeDocument/2006/relationships/image" Target="../media/image58.emf"/><Relationship Id="rId5" Type="http://schemas.openxmlformats.org/officeDocument/2006/relationships/oleObject" Target="../embeddings/oleObject29.bin"/><Relationship Id="rId10" Type="http://schemas.openxmlformats.org/officeDocument/2006/relationships/oleObject" Target="../embeddings/oleObject48.bin"/><Relationship Id="rId4" Type="http://schemas.openxmlformats.org/officeDocument/2006/relationships/image" Target="../media/image56.wmf"/><Relationship Id="rId9" Type="http://schemas.openxmlformats.org/officeDocument/2006/relationships/image" Target="../media/image57.emf"/><Relationship Id="rId14" Type="http://schemas.openxmlformats.org/officeDocument/2006/relationships/image" Target="../media/image6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3" Type="http://schemas.openxmlformats.org/officeDocument/2006/relationships/image" Target="../media/image61.wmf"/><Relationship Id="rId7" Type="http://schemas.openxmlformats.org/officeDocument/2006/relationships/image" Target="../media/image63.wmf"/><Relationship Id="rId12" Type="http://schemas.openxmlformats.org/officeDocument/2006/relationships/image" Target="../media/image66.emf"/><Relationship Id="rId2" Type="http://schemas.openxmlformats.org/officeDocument/2006/relationships/oleObject" Target="../embeddings/oleObject50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52.bin"/><Relationship Id="rId11" Type="http://schemas.openxmlformats.org/officeDocument/2006/relationships/oleObject" Target="../embeddings/oleObject54.bin"/><Relationship Id="rId5" Type="http://schemas.openxmlformats.org/officeDocument/2006/relationships/image" Target="../media/image62.wmf"/><Relationship Id="rId10" Type="http://schemas.openxmlformats.org/officeDocument/2006/relationships/image" Target="../media/image65.png"/><Relationship Id="rId4" Type="http://schemas.openxmlformats.org/officeDocument/2006/relationships/oleObject" Target="../embeddings/oleObject51.bin"/><Relationship Id="rId9" Type="http://schemas.openxmlformats.org/officeDocument/2006/relationships/image" Target="../media/image64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52.wmf"/><Relationship Id="rId7" Type="http://schemas.openxmlformats.org/officeDocument/2006/relationships/image" Target="../media/image68.wmf"/><Relationship Id="rId12" Type="http://schemas.openxmlformats.org/officeDocument/2006/relationships/image" Target="../media/image70.emf"/><Relationship Id="rId2" Type="http://schemas.openxmlformats.org/officeDocument/2006/relationships/oleObject" Target="../embeddings/oleObject42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56.bin"/><Relationship Id="rId11" Type="http://schemas.openxmlformats.org/officeDocument/2006/relationships/oleObject" Target="../embeddings/oleObject57.bin"/><Relationship Id="rId5" Type="http://schemas.openxmlformats.org/officeDocument/2006/relationships/image" Target="../media/image67.emf"/><Relationship Id="rId10" Type="http://schemas.openxmlformats.org/officeDocument/2006/relationships/image" Target="../media/image66.emf"/><Relationship Id="rId4" Type="http://schemas.openxmlformats.org/officeDocument/2006/relationships/oleObject" Target="../embeddings/oleObject55.bin"/><Relationship Id="rId9" Type="http://schemas.openxmlformats.org/officeDocument/2006/relationships/oleObject" Target="../embeddings/oleObject54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13" Type="http://schemas.openxmlformats.org/officeDocument/2006/relationships/image" Target="../media/image74.wmf"/><Relationship Id="rId3" Type="http://schemas.openxmlformats.org/officeDocument/2006/relationships/oleObject" Target="../embeddings/oleObject58.bin"/><Relationship Id="rId7" Type="http://schemas.openxmlformats.org/officeDocument/2006/relationships/oleObject" Target="../embeddings/oleObject59.bin"/><Relationship Id="rId12" Type="http://schemas.openxmlformats.org/officeDocument/2006/relationships/oleObject" Target="../embeddings/oleObject61.bin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emf"/><Relationship Id="rId11" Type="http://schemas.openxmlformats.org/officeDocument/2006/relationships/image" Target="../media/image69.png"/><Relationship Id="rId5" Type="http://schemas.openxmlformats.org/officeDocument/2006/relationships/oleObject" Target="../embeddings/oleObject29.bin"/><Relationship Id="rId15" Type="http://schemas.openxmlformats.org/officeDocument/2006/relationships/image" Target="../media/image66.emf"/><Relationship Id="rId10" Type="http://schemas.openxmlformats.org/officeDocument/2006/relationships/image" Target="../media/image73.wmf"/><Relationship Id="rId4" Type="http://schemas.openxmlformats.org/officeDocument/2006/relationships/image" Target="../media/image71.emf"/><Relationship Id="rId9" Type="http://schemas.openxmlformats.org/officeDocument/2006/relationships/oleObject" Target="../embeddings/oleObject60.bin"/><Relationship Id="rId14" Type="http://schemas.openxmlformats.org/officeDocument/2006/relationships/oleObject" Target="../embeddings/oleObject54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emf"/><Relationship Id="rId3" Type="http://schemas.openxmlformats.org/officeDocument/2006/relationships/oleObject" Target="../embeddings/oleObject62.bin"/><Relationship Id="rId7" Type="http://schemas.openxmlformats.org/officeDocument/2006/relationships/oleObject" Target="../embeddings/oleObject64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6.emf"/><Relationship Id="rId5" Type="http://schemas.openxmlformats.org/officeDocument/2006/relationships/oleObject" Target="../embeddings/oleObject63.bin"/><Relationship Id="rId10" Type="http://schemas.openxmlformats.org/officeDocument/2006/relationships/image" Target="../media/image60.png"/><Relationship Id="rId4" Type="http://schemas.openxmlformats.org/officeDocument/2006/relationships/image" Target="../media/image75.emf"/><Relationship Id="rId9" Type="http://schemas.openxmlformats.org/officeDocument/2006/relationships/image" Target="../media/image7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12.emf"/><Relationship Id="rId7" Type="http://schemas.openxmlformats.org/officeDocument/2006/relationships/oleObject" Target="../embeddings/oleObject11.bin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emf"/><Relationship Id="rId10" Type="http://schemas.openxmlformats.org/officeDocument/2006/relationships/image" Target="../media/image16.wmf"/><Relationship Id="rId4" Type="http://schemas.openxmlformats.org/officeDocument/2006/relationships/oleObject" Target="../embeddings/oleObject10.bin"/><Relationship Id="rId9" Type="http://schemas.openxmlformats.org/officeDocument/2006/relationships/oleObject" Target="../embeddings/oleObject12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image" Target="../media/image17.wmf"/><Relationship Id="rId7" Type="http://schemas.openxmlformats.org/officeDocument/2006/relationships/image" Target="../media/image20.png"/><Relationship Id="rId2" Type="http://schemas.openxmlformats.org/officeDocument/2006/relationships/oleObject" Target="../embeddings/oleObject13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8.png"/><Relationship Id="rId9" Type="http://schemas.openxmlformats.org/officeDocument/2006/relationships/image" Target="../media/image2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oleObject" Target="../embeddings/oleObject16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wmf"/><Relationship Id="rId4" Type="http://schemas.openxmlformats.org/officeDocument/2006/relationships/oleObject" Target="../embeddings/oleObject17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image" Target="../media/image24.emf"/><Relationship Id="rId7" Type="http://schemas.openxmlformats.org/officeDocument/2006/relationships/image" Target="../media/image26.emf"/><Relationship Id="rId2" Type="http://schemas.openxmlformats.org/officeDocument/2006/relationships/oleObject" Target="../embeddings/oleObject18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25.wmf"/><Relationship Id="rId10" Type="http://schemas.openxmlformats.org/officeDocument/2006/relationships/image" Target="../media/image28.png"/><Relationship Id="rId4" Type="http://schemas.openxmlformats.org/officeDocument/2006/relationships/oleObject" Target="../embeddings/oleObject19.bin"/><Relationship Id="rId9" Type="http://schemas.openxmlformats.org/officeDocument/2006/relationships/image" Target="../media/image27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9.emf"/><Relationship Id="rId7" Type="http://schemas.openxmlformats.org/officeDocument/2006/relationships/image" Target="../media/image31.wmf"/><Relationship Id="rId2" Type="http://schemas.openxmlformats.org/officeDocument/2006/relationships/oleObject" Target="../embeddings/oleObject22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24.bin"/><Relationship Id="rId5" Type="http://schemas.openxmlformats.org/officeDocument/2006/relationships/image" Target="../media/image30.emf"/><Relationship Id="rId10" Type="http://schemas.openxmlformats.org/officeDocument/2006/relationships/image" Target="../media/image33.emf"/><Relationship Id="rId4" Type="http://schemas.openxmlformats.org/officeDocument/2006/relationships/oleObject" Target="../embeddings/oleObject23.bin"/><Relationship Id="rId9" Type="http://schemas.openxmlformats.org/officeDocument/2006/relationships/oleObject" Target="../embeddings/oleObject25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13" Type="http://schemas.openxmlformats.org/officeDocument/2006/relationships/image" Target="../media/image38.emf"/><Relationship Id="rId3" Type="http://schemas.openxmlformats.org/officeDocument/2006/relationships/oleObject" Target="../embeddings/oleObject26.bin"/><Relationship Id="rId7" Type="http://schemas.openxmlformats.org/officeDocument/2006/relationships/image" Target="../media/image32.png"/><Relationship Id="rId12" Type="http://schemas.openxmlformats.org/officeDocument/2006/relationships/oleObject" Target="../embeddings/oleObject30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emf"/><Relationship Id="rId11" Type="http://schemas.openxmlformats.org/officeDocument/2006/relationships/image" Target="../media/image37.emf"/><Relationship Id="rId5" Type="http://schemas.openxmlformats.org/officeDocument/2006/relationships/oleObject" Target="../embeddings/oleObject27.bin"/><Relationship Id="rId10" Type="http://schemas.openxmlformats.org/officeDocument/2006/relationships/oleObject" Target="../embeddings/oleObject29.bin"/><Relationship Id="rId4" Type="http://schemas.openxmlformats.org/officeDocument/2006/relationships/image" Target="../media/image34.emf"/><Relationship Id="rId9" Type="http://schemas.openxmlformats.org/officeDocument/2006/relationships/image" Target="../media/image3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89E2E-DF43-941A-79C6-6AC7D5FDD4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40480" y="218123"/>
            <a:ext cx="4815840" cy="477837"/>
          </a:xfrm>
        </p:spPr>
        <p:txBody>
          <a:bodyPr>
            <a:normAutofit fontScale="90000"/>
          </a:bodyPr>
          <a:lstStyle/>
          <a:p>
            <a:r>
              <a:rPr lang="en-US" sz="3600" b="1" u="sng">
                <a:latin typeface="+mn-lt"/>
              </a:rPr>
              <a:t>1D Real Integrals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9D7E5F2C-B722-99C4-2625-ABC017E0DB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8325952"/>
              </p:ext>
            </p:extLst>
          </p:nvPr>
        </p:nvGraphicFramePr>
        <p:xfrm>
          <a:off x="708533" y="1298892"/>
          <a:ext cx="1973707" cy="6232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447250" imgH="457855" progId="Equation.DSMT4">
                  <p:embed/>
                </p:oleObj>
              </mc:Choice>
              <mc:Fallback>
                <p:oleObj name="Equation" r:id="rId2" imgW="1447250" imgH="457855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08533" y="1298892"/>
                        <a:ext cx="1973707" cy="6232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63197854-8EAD-78DB-3734-8FB2572F62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1736724"/>
              </p:ext>
            </p:extLst>
          </p:nvPr>
        </p:nvGraphicFramePr>
        <p:xfrm>
          <a:off x="6696868" y="1312185"/>
          <a:ext cx="3493612" cy="6017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654280" imgH="457200" progId="Equation.DSMT4">
                  <p:embed/>
                </p:oleObj>
              </mc:Choice>
              <mc:Fallback>
                <p:oleObj name="Equation" r:id="rId4" imgW="265428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696868" y="1312185"/>
                        <a:ext cx="3493612" cy="60177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E7BFEED-0568-B382-CC3F-3C24AB5837E0}"/>
              </a:ext>
            </a:extLst>
          </p:cNvPr>
          <p:cNvSpPr txBox="1"/>
          <p:nvPr/>
        </p:nvSpPr>
        <p:spPr>
          <a:xfrm>
            <a:off x="3067287" y="1229634"/>
            <a:ext cx="31226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Generating Function for Gaussian integrals, and is given by: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02BCCE0E-F525-733A-273B-3C8B128DAB8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4834670"/>
              </p:ext>
            </p:extLst>
          </p:nvPr>
        </p:nvGraphicFramePr>
        <p:xfrm>
          <a:off x="708533" y="2869183"/>
          <a:ext cx="4280377" cy="6824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975302" imgH="633774" progId="Equation.DSMT4">
                  <p:embed/>
                </p:oleObj>
              </mc:Choice>
              <mc:Fallback>
                <p:oleObj name="Equation" r:id="rId6" imgW="3975302" imgH="633774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08533" y="2869183"/>
                        <a:ext cx="4280377" cy="6824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3D3D3577-3D34-A72E-FBE2-FED9A78EFB17}"/>
              </a:ext>
            </a:extLst>
          </p:cNvPr>
          <p:cNvSpPr txBox="1"/>
          <p:nvPr/>
        </p:nvSpPr>
        <p:spPr>
          <a:xfrm>
            <a:off x="640508" y="2329623"/>
            <a:ext cx="50716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Consider Feynman Rules for more complicated integrals:</a:t>
            </a:r>
          </a:p>
        </p:txBody>
      </p:sp>
      <p:pic>
        <p:nvPicPr>
          <p:cNvPr id="11" name="Picture 10" descr="A picture containing chart&#10;&#10;Description automatically generated">
            <a:extLst>
              <a:ext uri="{FF2B5EF4-FFF2-40B4-BE49-F238E27FC236}">
                <a16:creationId xmlns:a16="http://schemas.microsoft.com/office/drawing/2014/main" id="{FD153804-3BA1-5153-292B-6E28BDA984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3198" y="4346319"/>
            <a:ext cx="2343150" cy="1972152"/>
          </a:xfrm>
          <a:prstGeom prst="rect">
            <a:avLst/>
          </a:prstGeom>
        </p:spPr>
      </p:pic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D3232E36-859E-F26D-84EA-279457EA4C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8740260"/>
              </p:ext>
            </p:extLst>
          </p:nvPr>
        </p:nvGraphicFramePr>
        <p:xfrm>
          <a:off x="3998913" y="4373563"/>
          <a:ext cx="7246809" cy="15587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5194080" imgH="1117440" progId="Equation.DSMT4">
                  <p:embed/>
                </p:oleObj>
              </mc:Choice>
              <mc:Fallback>
                <p:oleObj name="Equation" r:id="rId9" imgW="5194080" imgH="1117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998913" y="4373563"/>
                        <a:ext cx="7246809" cy="1558734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00AB83F5-70FF-9DC7-6F49-A2C77A2E3B91}"/>
              </a:ext>
            </a:extLst>
          </p:cNvPr>
          <p:cNvSpPr txBox="1"/>
          <p:nvPr/>
        </p:nvSpPr>
        <p:spPr>
          <a:xfrm>
            <a:off x="640508" y="3753849"/>
            <a:ext cx="8673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Construct all topologically distinct diagrams and associate them with the following symmetry factors.</a:t>
            </a:r>
          </a:p>
        </p:txBody>
      </p:sp>
    </p:spTree>
    <p:extLst>
      <p:ext uri="{BB962C8B-B14F-4D97-AF65-F5344CB8AC3E}">
        <p14:creationId xmlns:p14="http://schemas.microsoft.com/office/powerpoint/2010/main" val="3481483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F162A4-BA98-AA3E-2817-A6BFABA860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DBD41-D04D-04BE-3986-A859D88F07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40480" y="218123"/>
            <a:ext cx="4815840" cy="477837"/>
          </a:xfrm>
        </p:spPr>
        <p:txBody>
          <a:bodyPr>
            <a:normAutofit fontScale="90000"/>
          </a:bodyPr>
          <a:lstStyle/>
          <a:p>
            <a:r>
              <a:rPr lang="en-US" sz="3600" b="1" u="sng">
                <a:latin typeface="+mn-lt"/>
              </a:rPr>
              <a:t>Real Scalar Integrals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864336-DB78-15CA-C76D-950B304EA0DB}"/>
              </a:ext>
            </a:extLst>
          </p:cNvPr>
          <p:cNvSpPr txBox="1"/>
          <p:nvPr/>
        </p:nvSpPr>
        <p:spPr>
          <a:xfrm>
            <a:off x="4772061" y="1167503"/>
            <a:ext cx="31226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Generating Function for Gaussian integrals, and is given by: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683552-8247-C0F9-E750-66AB3DA8F298}"/>
              </a:ext>
            </a:extLst>
          </p:cNvPr>
          <p:cNvSpPr txBox="1"/>
          <p:nvPr/>
        </p:nvSpPr>
        <p:spPr>
          <a:xfrm>
            <a:off x="402907" y="2246704"/>
            <a:ext cx="50716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Consider Feynman Rules for more complicated integrals:</a:t>
            </a: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D9213949-381F-42BA-6FAD-CA4E861501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4975547"/>
              </p:ext>
            </p:extLst>
          </p:nvPr>
        </p:nvGraphicFramePr>
        <p:xfrm>
          <a:off x="3548698" y="4367804"/>
          <a:ext cx="7270750" cy="156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194080" imgH="1117440" progId="Equation.DSMT4">
                  <p:embed/>
                </p:oleObj>
              </mc:Choice>
              <mc:Fallback>
                <p:oleObj name="Equation" r:id="rId2" imgW="5194080" imgH="111744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30630DC4-01BF-5643-54F1-5213BDD8150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548698" y="4367804"/>
                        <a:ext cx="7270750" cy="1563688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F5BAAAE4-0ECA-4E7A-7951-9886CCB6EBA8}"/>
              </a:ext>
            </a:extLst>
          </p:cNvPr>
          <p:cNvSpPr txBox="1"/>
          <p:nvPr/>
        </p:nvSpPr>
        <p:spPr>
          <a:xfrm>
            <a:off x="396668" y="3723790"/>
            <a:ext cx="8673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Construct all topologically distinct diagrams and associate them with the following symmetry factors.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0568BE6-8E22-4363-A6A0-C05FFA02C4C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6764378"/>
              </p:ext>
            </p:extLst>
          </p:nvPr>
        </p:nvGraphicFramePr>
        <p:xfrm>
          <a:off x="542607" y="1200592"/>
          <a:ext cx="4147783" cy="8101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925114" imgH="767150" progId="Equation.DSMT4">
                  <p:embed/>
                </p:oleObj>
              </mc:Choice>
              <mc:Fallback>
                <p:oleObj name="Equation" r:id="rId4" imgW="3925114" imgH="76715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42607" y="1200592"/>
                        <a:ext cx="4147783" cy="810101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6EB7A23A-7A82-15D1-8A73-B31D375746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9890175"/>
              </p:ext>
            </p:extLst>
          </p:nvPr>
        </p:nvGraphicFramePr>
        <p:xfrm>
          <a:off x="7894674" y="1200592"/>
          <a:ext cx="4049713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860640" imgH="622080" progId="Equation.DSMT4">
                  <p:embed/>
                </p:oleObj>
              </mc:Choice>
              <mc:Fallback>
                <p:oleObj name="Equation" r:id="rId6" imgW="3860640" imgH="622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894674" y="1200592"/>
                        <a:ext cx="4049713" cy="6540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2D7135F3-6D86-1CAE-2113-47E79356943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2669818"/>
              </p:ext>
            </p:extLst>
          </p:nvPr>
        </p:nvGraphicFramePr>
        <p:xfrm>
          <a:off x="542607" y="2750664"/>
          <a:ext cx="3822700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3822480" imgH="736560" progId="Equation.DSMT4">
                  <p:embed/>
                </p:oleObj>
              </mc:Choice>
              <mc:Fallback>
                <p:oleObj name="Equation" r:id="rId8" imgW="3822480" imgH="736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42607" y="2750664"/>
                        <a:ext cx="3822700" cy="736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55BA2437-8FA2-8A48-03F6-1635F4862FB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6668" y="4189912"/>
            <a:ext cx="2262823" cy="233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4719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1E28D5-46DC-4B02-2399-01B5D9D82B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FA50F-8C0D-4666-70A5-DD95E45CA1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40480" y="218123"/>
            <a:ext cx="4815840" cy="477837"/>
          </a:xfrm>
        </p:spPr>
        <p:txBody>
          <a:bodyPr>
            <a:normAutofit fontScale="90000"/>
          </a:bodyPr>
          <a:lstStyle/>
          <a:p>
            <a:r>
              <a:rPr lang="en-US" sz="3600" b="1" u="sng">
                <a:latin typeface="+mn-lt"/>
              </a:rPr>
              <a:t>Real Scalar Integrals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D13187-60F1-DC64-F8BA-3DDB81D7EABE}"/>
              </a:ext>
            </a:extLst>
          </p:cNvPr>
          <p:cNvSpPr txBox="1"/>
          <p:nvPr/>
        </p:nvSpPr>
        <p:spPr>
          <a:xfrm>
            <a:off x="372324" y="1061076"/>
            <a:ext cx="59431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Let’s consider </a:t>
            </a:r>
            <a:r>
              <a:rPr lang="en-US" sz="1600" b="1"/>
              <a:t>how to get the propagator </a:t>
            </a:r>
            <a:r>
              <a:rPr lang="en-US" sz="1600"/>
              <a:t>for the following guy: 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2D6FF965-A6B1-46E0-B05A-48FA45752E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2293922"/>
              </p:ext>
            </p:extLst>
          </p:nvPr>
        </p:nvGraphicFramePr>
        <p:xfrm>
          <a:off x="433387" y="4085016"/>
          <a:ext cx="6691314" cy="1394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927320" imgH="1028520" progId="Equation.DSMT4">
                  <p:embed/>
                </p:oleObj>
              </mc:Choice>
              <mc:Fallback>
                <p:oleObj name="Equation" r:id="rId2" imgW="4927320" imgH="1028520" progId="Equation.DSMT4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91A7D2CB-670D-4F80-AA18-CD7ED05112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33387" y="4085016"/>
                        <a:ext cx="6691314" cy="13943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9ECF28CE-993C-1E2E-9DB4-B39D1B4649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7550315"/>
              </p:ext>
            </p:extLst>
          </p:nvPr>
        </p:nvGraphicFramePr>
        <p:xfrm>
          <a:off x="433387" y="6093502"/>
          <a:ext cx="5307647" cy="54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317840" imgH="444240" progId="Equation.DSMT4">
                  <p:embed/>
                </p:oleObj>
              </mc:Choice>
              <mc:Fallback>
                <p:oleObj name="Equation" r:id="rId4" imgW="431784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3387" y="6093502"/>
                        <a:ext cx="5307647" cy="546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5F9A6C9B-4DA2-83EE-D886-6C72DF3CD0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4477840"/>
              </p:ext>
            </p:extLst>
          </p:nvPr>
        </p:nvGraphicFramePr>
        <p:xfrm>
          <a:off x="433387" y="2793453"/>
          <a:ext cx="5662613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662296" imgH="600666" progId="Equation.DSMT4">
                  <p:embed/>
                </p:oleObj>
              </mc:Choice>
              <mc:Fallback>
                <p:oleObj name="Equation" r:id="rId6" imgW="5662296" imgH="600666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33387" y="2793453"/>
                        <a:ext cx="5662613" cy="600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2D9C3EC8-A207-614B-A9EE-A81F970D05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1752420"/>
              </p:ext>
            </p:extLst>
          </p:nvPr>
        </p:nvGraphicFramePr>
        <p:xfrm>
          <a:off x="412488" y="1540097"/>
          <a:ext cx="7126763" cy="6254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7416050" imgH="650328" progId="Equation.DSMT4">
                  <p:embed/>
                </p:oleObj>
              </mc:Choice>
              <mc:Fallback>
                <p:oleObj name="Equation" r:id="rId8" imgW="7416050" imgH="650328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12488" y="1540097"/>
                        <a:ext cx="7126763" cy="625422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D9292C8-B61B-6694-B9D4-0FB7B4CD4E8C}"/>
              </a:ext>
            </a:extLst>
          </p:cNvPr>
          <p:cNvSpPr txBox="1"/>
          <p:nvPr/>
        </p:nvSpPr>
        <p:spPr>
          <a:xfrm>
            <a:off x="378888" y="2305986"/>
            <a:ext cx="3461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First we’d rewrite the action as: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8DD579-1A4A-3C93-B607-C97C9AA94BCD}"/>
              </a:ext>
            </a:extLst>
          </p:cNvPr>
          <p:cNvSpPr txBox="1"/>
          <p:nvPr/>
        </p:nvSpPr>
        <p:spPr>
          <a:xfrm>
            <a:off x="372324" y="3533995"/>
            <a:ext cx="6936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Then we’d work out the equation for the inverse operator, i.e., the propagator: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F8D4D5-210A-6C42-5A7C-9E5666C6C0C2}"/>
              </a:ext>
            </a:extLst>
          </p:cNvPr>
          <p:cNvSpPr txBox="1"/>
          <p:nvPr/>
        </p:nvSpPr>
        <p:spPr>
          <a:xfrm>
            <a:off x="372324" y="5619836"/>
            <a:ext cx="6936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Taking the Fourier transform, solving, and then inverting the transform, we have:</a:t>
            </a:r>
          </a:p>
        </p:txBody>
      </p:sp>
    </p:spTree>
    <p:extLst>
      <p:ext uri="{BB962C8B-B14F-4D97-AF65-F5344CB8AC3E}">
        <p14:creationId xmlns:p14="http://schemas.microsoft.com/office/powerpoint/2010/main" val="8449555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C078ED-F008-46BD-D401-8612768076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EFDD-C9C6-C52D-7B44-61C2AE228E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40480" y="218123"/>
            <a:ext cx="4815840" cy="477837"/>
          </a:xfrm>
        </p:spPr>
        <p:txBody>
          <a:bodyPr>
            <a:normAutofit fontScale="90000"/>
          </a:bodyPr>
          <a:lstStyle/>
          <a:p>
            <a:r>
              <a:rPr lang="en-US" sz="3600" b="1" u="sng">
                <a:latin typeface="+mn-lt"/>
              </a:rPr>
              <a:t>Real Scalar Integrals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A9DE42-73CA-95B4-FD11-485D8DADFA95}"/>
              </a:ext>
            </a:extLst>
          </p:cNvPr>
          <p:cNvSpPr txBox="1"/>
          <p:nvPr/>
        </p:nvSpPr>
        <p:spPr>
          <a:xfrm>
            <a:off x="372324" y="1061076"/>
            <a:ext cx="59431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Let’s consider how to get the </a:t>
            </a:r>
            <a:r>
              <a:rPr lang="en-US" sz="1600" b="1"/>
              <a:t>prefactor Z[0]</a:t>
            </a:r>
            <a:r>
              <a:rPr lang="en-US" sz="1600"/>
              <a:t> for the following guy: 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23BC372C-3FD3-5CAE-F646-423F7314E8F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3074921"/>
              </p:ext>
            </p:extLst>
          </p:nvPr>
        </p:nvGraphicFramePr>
        <p:xfrm>
          <a:off x="412488" y="1540097"/>
          <a:ext cx="7126763" cy="6254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416050" imgH="650328" progId="Equation.DSMT4">
                  <p:embed/>
                </p:oleObj>
              </mc:Choice>
              <mc:Fallback>
                <p:oleObj name="Equation" r:id="rId2" imgW="7416050" imgH="650328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2D9C3EC8-A207-614B-A9EE-A81F970D05E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12488" y="1540097"/>
                        <a:ext cx="7126763" cy="625422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E6F0F661-AE76-C74F-BC4C-674F2651EA31}"/>
              </a:ext>
            </a:extLst>
          </p:cNvPr>
          <p:cNvSpPr txBox="1"/>
          <p:nvPr/>
        </p:nvSpPr>
        <p:spPr>
          <a:xfrm>
            <a:off x="378888" y="2305986"/>
            <a:ext cx="21091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Our prefactor is: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C9D428DD-FA3B-FA93-493A-42EDC38BB6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109808"/>
              </p:ext>
            </p:extLst>
          </p:nvPr>
        </p:nvGraphicFramePr>
        <p:xfrm>
          <a:off x="500042" y="4018010"/>
          <a:ext cx="3149288" cy="1518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311400" imgH="1117600" progId="Equation.DSMT4">
                  <p:embed/>
                </p:oleObj>
              </mc:Choice>
              <mc:Fallback>
                <p:oleObj name="Equation" r:id="rId4" imgW="2311400" imgH="11176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42" y="4018010"/>
                        <a:ext cx="3149288" cy="15183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4D02A17A-04A5-6048-4C61-21EA01577B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3115600"/>
              </p:ext>
            </p:extLst>
          </p:nvPr>
        </p:nvGraphicFramePr>
        <p:xfrm>
          <a:off x="500042" y="6147406"/>
          <a:ext cx="4976198" cy="58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594100" imgH="444500" progId="Equation.DSMT4">
                  <p:embed/>
                </p:oleObj>
              </mc:Choice>
              <mc:Fallback>
                <p:oleObj name="Equation" r:id="rId6" imgW="3594100" imgH="4445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42" y="6147406"/>
                        <a:ext cx="4976198" cy="5886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3">
            <a:extLst>
              <a:ext uri="{FF2B5EF4-FFF2-40B4-BE49-F238E27FC236}">
                <a16:creationId xmlns:a16="http://schemas.microsoft.com/office/drawing/2014/main" id="{514F9CF5-9B2E-9582-D0ED-56C76394EA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655" y="3587760"/>
            <a:ext cx="998378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It’s best to try to diagonalize the operator.  We need the eigenvalues of the A operator.  So we need to work out,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" name="Rectangle 4">
            <a:extLst>
              <a:ext uri="{FF2B5EF4-FFF2-40B4-BE49-F238E27FC236}">
                <a16:creationId xmlns:a16="http://schemas.microsoft.com/office/drawing/2014/main" id="{582CFECC-630C-14B5-8F78-8A32C8A547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489" y="5721457"/>
            <a:ext cx="1156615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6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en-US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uch eigenvectors are </a:t>
            </a:r>
            <a:r>
              <a:rPr kumimoji="0" lang="en-US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ψ</a:t>
            </a:r>
            <a:r>
              <a:rPr kumimoji="0" lang="en-US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(x) = e</a:t>
            </a:r>
            <a:r>
              <a:rPr kumimoji="0" lang="en-US" altLang="en-US" sz="1600" b="0" i="0" u="none" strike="noStrike" cap="none" normalizeH="0" baseline="3000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ikx</a:t>
            </a:r>
            <a:r>
              <a:rPr kumimoji="0" lang="en-US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with eigenvalue (k</a:t>
            </a:r>
            <a:r>
              <a:rPr kumimoji="0" lang="en-US" altLang="en-US" sz="1600" b="0" i="0" u="none" strike="noStrike" cap="none" normalizeH="0" baseline="3000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kumimoji="0" lang="en-US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m</a:t>
            </a:r>
            <a:r>
              <a:rPr kumimoji="0" lang="en-US" altLang="en-US" sz="1600" b="0" i="0" u="none" strike="noStrike" cap="none" normalizeH="0" baseline="3000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kumimoji="0" lang="en-US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), and we have the result below.  This will converge for finite spaces at least.  </a:t>
            </a: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7F177F60-F22D-52DA-0193-126BF674FA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6735056"/>
              </p:ext>
            </p:extLst>
          </p:nvPr>
        </p:nvGraphicFramePr>
        <p:xfrm>
          <a:off x="412488" y="2801299"/>
          <a:ext cx="5236472" cy="6297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4012920" imgH="482400" progId="Equation.DSMT4">
                  <p:embed/>
                </p:oleObj>
              </mc:Choice>
              <mc:Fallback>
                <p:oleObj name="Equation" r:id="rId8" imgW="401292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12488" y="2801299"/>
                        <a:ext cx="5236472" cy="6297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25836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5674F5-8F46-A841-9585-E04792B2BE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6E4A9-C307-1B15-1ABB-2603918081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40480" y="218123"/>
            <a:ext cx="4815840" cy="477837"/>
          </a:xfrm>
        </p:spPr>
        <p:txBody>
          <a:bodyPr>
            <a:normAutofit fontScale="90000"/>
          </a:bodyPr>
          <a:lstStyle/>
          <a:p>
            <a:r>
              <a:rPr lang="en-US" sz="3600" b="1" u="sng">
                <a:latin typeface="+mn-lt"/>
              </a:rPr>
              <a:t>Complex Scalar Integrals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ABC688-94EF-49CF-1B4A-8D8008D1DEA1}"/>
              </a:ext>
            </a:extLst>
          </p:cNvPr>
          <p:cNvSpPr txBox="1"/>
          <p:nvPr/>
        </p:nvSpPr>
        <p:spPr>
          <a:xfrm>
            <a:off x="5644709" y="1454034"/>
            <a:ext cx="18406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Generating Function for Gaussian integrals, and is given by: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E24E25-F792-1703-AD7C-E833CAB5EEE5}"/>
              </a:ext>
            </a:extLst>
          </p:cNvPr>
          <p:cNvSpPr txBox="1"/>
          <p:nvPr/>
        </p:nvSpPr>
        <p:spPr>
          <a:xfrm>
            <a:off x="402907" y="2378363"/>
            <a:ext cx="50716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Consider Feynman Rules for more complicated integrals: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A8CECF-9874-C22B-DAA2-83E2A7AF7D96}"/>
              </a:ext>
            </a:extLst>
          </p:cNvPr>
          <p:cNvSpPr txBox="1"/>
          <p:nvPr/>
        </p:nvSpPr>
        <p:spPr>
          <a:xfrm>
            <a:off x="396668" y="3855449"/>
            <a:ext cx="8673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Construct all topologically distinct diagrams and associate them with the following symmetry factors.</a:t>
            </a:r>
          </a:p>
        </p:txBody>
      </p:sp>
      <p:pic>
        <p:nvPicPr>
          <p:cNvPr id="4" name="Picture 3" descr="A picture containing bird, flock, wire&#10;&#10;Description automatically generated">
            <a:extLst>
              <a:ext uri="{FF2B5EF4-FFF2-40B4-BE49-F238E27FC236}">
                <a16:creationId xmlns:a16="http://schemas.microsoft.com/office/drawing/2014/main" id="{BFEA1D6C-4750-6323-2E71-D6609C7C30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668" y="4395267"/>
            <a:ext cx="2407492" cy="2282472"/>
          </a:xfrm>
          <a:prstGeom prst="rect">
            <a:avLst/>
          </a:prstGeom>
        </p:spPr>
      </p:pic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FAB79288-7CC5-9FC7-3CEA-11AB5D00C7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347843"/>
              </p:ext>
            </p:extLst>
          </p:nvPr>
        </p:nvGraphicFramePr>
        <p:xfrm>
          <a:off x="457200" y="2911386"/>
          <a:ext cx="7655560" cy="834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6756120" imgH="736560" progId="Equation.DSMT4">
                  <p:embed/>
                </p:oleObj>
              </mc:Choice>
              <mc:Fallback>
                <p:oleObj name="Equation" r:id="rId3" imgW="6756120" imgH="736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" y="2911386"/>
                        <a:ext cx="7655560" cy="8346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F5576430-15EC-88B5-80DE-D62BE08FCC9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6355820"/>
              </p:ext>
            </p:extLst>
          </p:nvPr>
        </p:nvGraphicFramePr>
        <p:xfrm>
          <a:off x="427990" y="1222248"/>
          <a:ext cx="4967812" cy="651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4731808" imgH="620088" progId="Equation.DSMT4">
                  <p:embed/>
                </p:oleObj>
              </mc:Choice>
              <mc:Fallback>
                <p:oleObj name="Equation" r:id="rId5" imgW="4731808" imgH="620088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7990" y="1222248"/>
                        <a:ext cx="4967812" cy="6515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C7EDF808-5649-4C80-DB47-47C12C3D53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927650"/>
              </p:ext>
            </p:extLst>
          </p:nvPr>
        </p:nvGraphicFramePr>
        <p:xfrm>
          <a:off x="7316279" y="1234079"/>
          <a:ext cx="4447731" cy="611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4063680" imgH="558720" progId="Equation.DSMT4">
                  <p:embed/>
                </p:oleObj>
              </mc:Choice>
              <mc:Fallback>
                <p:oleObj name="Equation" r:id="rId7" imgW="4063680" imgH="55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316279" y="1234079"/>
                        <a:ext cx="4447731" cy="61156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E37588B7-9895-40A8-8C0A-26FB54B0A1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9724213"/>
              </p:ext>
            </p:extLst>
          </p:nvPr>
        </p:nvGraphicFramePr>
        <p:xfrm>
          <a:off x="3350260" y="4455520"/>
          <a:ext cx="7602168" cy="13003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6831308" imgH="1167752" progId="Equation.DSMT4">
                  <p:embed/>
                </p:oleObj>
              </mc:Choice>
              <mc:Fallback>
                <p:oleObj name="Equation" r:id="rId9" imgW="6831308" imgH="1167752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350260" y="4455520"/>
                        <a:ext cx="7602168" cy="1300301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620136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B7C529-D861-C06F-BFF9-0EF9EF5196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76859-6F11-39E9-6049-FBDBC75873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40480" y="218123"/>
            <a:ext cx="4815840" cy="477837"/>
          </a:xfrm>
        </p:spPr>
        <p:txBody>
          <a:bodyPr>
            <a:normAutofit fontScale="90000"/>
          </a:bodyPr>
          <a:lstStyle/>
          <a:p>
            <a:r>
              <a:rPr lang="en-US" sz="3600" b="1" u="sng">
                <a:latin typeface="+mn-lt"/>
              </a:rPr>
              <a:t>Grassman Scalar Integrals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56C1DD-737C-AA6D-8AD4-2C858E7DA6C9}"/>
              </a:ext>
            </a:extLst>
          </p:cNvPr>
          <p:cNvSpPr txBox="1"/>
          <p:nvPr/>
        </p:nvSpPr>
        <p:spPr>
          <a:xfrm>
            <a:off x="5538134" y="1432166"/>
            <a:ext cx="18512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Generating Function for Gaussian integrals, and is given by: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E3B195D1-306D-72D4-69CB-B59F70D0A1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8281666"/>
              </p:ext>
            </p:extLst>
          </p:nvPr>
        </p:nvGraphicFramePr>
        <p:xfrm>
          <a:off x="3484563" y="4138613"/>
          <a:ext cx="7372350" cy="1263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5181480" imgH="888840" progId="Equation.DSMT4">
                  <p:embed/>
                </p:oleObj>
              </mc:Choice>
              <mc:Fallback>
                <p:oleObj name="Equation" r:id="rId3" imgW="5181480" imgH="88884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4AD680DE-2524-5613-51D0-437C7BB9D0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84563" y="4138613"/>
                        <a:ext cx="7372350" cy="126365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5F1B6633-A7EC-5499-3D7F-BFF97B22BFF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9415361"/>
              </p:ext>
            </p:extLst>
          </p:nvPr>
        </p:nvGraphicFramePr>
        <p:xfrm>
          <a:off x="3446005" y="5649939"/>
          <a:ext cx="2802395" cy="308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904238" imgH="209820" progId="Equation.DSMT4">
                  <p:embed/>
                </p:oleObj>
              </mc:Choice>
              <mc:Fallback>
                <p:oleObj name="Equation" r:id="rId5" imgW="1904238" imgH="20982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4250985E-99C7-B38E-5708-C63194E00E6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46005" y="5649939"/>
                        <a:ext cx="2802395" cy="308264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A picture containing bird, flock, wire&#10;&#10;Description automatically generated">
            <a:extLst>
              <a:ext uri="{FF2B5EF4-FFF2-40B4-BE49-F238E27FC236}">
                <a16:creationId xmlns:a16="http://schemas.microsoft.com/office/drawing/2014/main" id="{C0092858-C38C-33CE-13D1-DDD85BFD9E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1552" y="4091007"/>
            <a:ext cx="2594368" cy="2459324"/>
          </a:xfrm>
          <a:prstGeom prst="rect">
            <a:avLst/>
          </a:prstGeom>
        </p:spPr>
      </p:pic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E0E8C7BC-2E2B-CB3D-CDB1-49318B2A562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338490"/>
              </p:ext>
            </p:extLst>
          </p:nvPr>
        </p:nvGraphicFramePr>
        <p:xfrm>
          <a:off x="301466" y="2766993"/>
          <a:ext cx="10288588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0289101" imgH="967687" progId="Equation.DSMT4">
                  <p:embed/>
                </p:oleObj>
              </mc:Choice>
              <mc:Fallback>
                <p:oleObj name="Equation" r:id="rId8" imgW="10289101" imgH="967687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01466" y="2766993"/>
                        <a:ext cx="10288588" cy="968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76070CB2-467C-EA31-0A9A-9DCD7D7096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8281656"/>
              </p:ext>
            </p:extLst>
          </p:nvPr>
        </p:nvGraphicFramePr>
        <p:xfrm>
          <a:off x="321552" y="1275509"/>
          <a:ext cx="5124208" cy="678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4684310" imgH="620088" progId="Equation.DSMT4">
                  <p:embed/>
                </p:oleObj>
              </mc:Choice>
              <mc:Fallback>
                <p:oleObj name="Equation" r:id="rId10" imgW="4684310" imgH="620088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21552" y="1275509"/>
                        <a:ext cx="5124208" cy="6789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AEC2A343-1035-A2DB-F2B2-1CEFE128EF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0132893"/>
              </p:ext>
            </p:extLst>
          </p:nvPr>
        </p:nvGraphicFramePr>
        <p:xfrm>
          <a:off x="7169379" y="1275509"/>
          <a:ext cx="4843463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4843657" imgH="617220" progId="Equation.DSMT4">
                  <p:embed/>
                </p:oleObj>
              </mc:Choice>
              <mc:Fallback>
                <p:oleObj name="Equation" r:id="rId12" imgW="4843657" imgH="6172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169379" y="1275509"/>
                        <a:ext cx="4843463" cy="61753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D8BCF12-EFC0-6B15-1C1C-26C5D8A43483}"/>
                  </a:ext>
                </a:extLst>
              </p:cNvPr>
              <p:cNvSpPr txBox="1"/>
              <p:nvPr/>
            </p:nvSpPr>
            <p:spPr>
              <a:xfrm>
                <a:off x="9828288" y="5980712"/>
                <a:ext cx="1794752" cy="584775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/>
                  <a:t>j* should be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acc>
                  </m:oMath>
                </a14:m>
                <a:r>
                  <a:rPr lang="en-US" sz="1600"/>
                  <a:t> and same with </a:t>
                </a:r>
                <a:r>
                  <a:rPr lang="el-GR" sz="1600"/>
                  <a:t>ψ</a:t>
                </a:r>
                <a:r>
                  <a:rPr lang="en-US" sz="1600"/>
                  <a:t>*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D8BCF12-EFC0-6B15-1C1C-26C5D8A434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8288" y="5980712"/>
                <a:ext cx="1794752" cy="584775"/>
              </a:xfrm>
              <a:prstGeom prst="rect">
                <a:avLst/>
              </a:prstGeom>
              <a:blipFill>
                <a:blip r:embed="rId14"/>
                <a:stretch>
                  <a:fillRect l="-1695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34867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1C8349-693D-A48F-A0FE-36B4D3374D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9DDF2-05D4-8E9D-C485-2F75C4176A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40480" y="218123"/>
            <a:ext cx="4815840" cy="477837"/>
          </a:xfrm>
        </p:spPr>
        <p:txBody>
          <a:bodyPr>
            <a:normAutofit fontScale="90000"/>
          </a:bodyPr>
          <a:lstStyle/>
          <a:p>
            <a:r>
              <a:rPr lang="en-US" sz="3600" b="1" u="sng">
                <a:latin typeface="+mn-lt"/>
              </a:rPr>
              <a:t>Real Vector Integrals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7C94A5-573A-FA5A-C661-37A98CC6639D}"/>
              </a:ext>
            </a:extLst>
          </p:cNvPr>
          <p:cNvSpPr txBox="1"/>
          <p:nvPr/>
        </p:nvSpPr>
        <p:spPr>
          <a:xfrm>
            <a:off x="4534694" y="1212498"/>
            <a:ext cx="31226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Generating Function for Gaussian integrals, and is given by: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712ED4-C091-6AFE-54E4-7B8EE825CC40}"/>
              </a:ext>
            </a:extLst>
          </p:cNvPr>
          <p:cNvSpPr txBox="1"/>
          <p:nvPr/>
        </p:nvSpPr>
        <p:spPr>
          <a:xfrm>
            <a:off x="402907" y="2246704"/>
            <a:ext cx="50716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Consider Feynman Rules for more complicated integrals:</a:t>
            </a: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E0C148E5-7DFD-9F0A-F7A1-0CA274DF54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5206108"/>
              </p:ext>
            </p:extLst>
          </p:nvPr>
        </p:nvGraphicFramePr>
        <p:xfrm>
          <a:off x="3408363" y="4313238"/>
          <a:ext cx="7270750" cy="156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194080" imgH="1117440" progId="Equation.DSMT4">
                  <p:embed/>
                </p:oleObj>
              </mc:Choice>
              <mc:Fallback>
                <p:oleObj name="Equation" r:id="rId2" imgW="5194080" imgH="111744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D9213949-381F-42BA-6FAD-CA4E8615014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408363" y="4313238"/>
                        <a:ext cx="7270750" cy="1563687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C38B801C-27AE-8456-8573-B93C38869626}"/>
              </a:ext>
            </a:extLst>
          </p:cNvPr>
          <p:cNvSpPr txBox="1"/>
          <p:nvPr/>
        </p:nvSpPr>
        <p:spPr>
          <a:xfrm>
            <a:off x="396668" y="3723790"/>
            <a:ext cx="8673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Construct all topologically distinct diagrams and associate them with the following symmetry factors.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B3C5BAA-6A67-2360-3032-31AECB1D52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4691450"/>
              </p:ext>
            </p:extLst>
          </p:nvPr>
        </p:nvGraphicFramePr>
        <p:xfrm>
          <a:off x="542607" y="1212498"/>
          <a:ext cx="3754720" cy="7375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035160" imgH="596880" progId="Equation.DSMT4">
                  <p:embed/>
                </p:oleObj>
              </mc:Choice>
              <mc:Fallback>
                <p:oleObj name="Equation" r:id="rId4" imgW="3035160" imgH="59688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70568BE6-8E22-4363-A6A0-C05FFA02C4C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42607" y="1212498"/>
                        <a:ext cx="3754720" cy="73756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5FA2F6E1-2B7C-2F13-B17A-AF3AE4F251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8424677"/>
              </p:ext>
            </p:extLst>
          </p:nvPr>
        </p:nvGraphicFramePr>
        <p:xfrm>
          <a:off x="7673271" y="1212497"/>
          <a:ext cx="4309621" cy="69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606480" imgH="583920" progId="Equation.DSMT4">
                  <p:embed/>
                </p:oleObj>
              </mc:Choice>
              <mc:Fallback>
                <p:oleObj name="Equation" r:id="rId6" imgW="3606480" imgH="5839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673271" y="1212497"/>
                        <a:ext cx="4309621" cy="69803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E2DE9801-0721-34F2-DA13-CA0DBE0B93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4178364"/>
              </p:ext>
            </p:extLst>
          </p:nvPr>
        </p:nvGraphicFramePr>
        <p:xfrm>
          <a:off x="542606" y="2749010"/>
          <a:ext cx="5071679" cy="847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4406760" imgH="736560" progId="Equation.DSMT4">
                  <p:embed/>
                </p:oleObj>
              </mc:Choice>
              <mc:Fallback>
                <p:oleObj name="Equation" r:id="rId8" imgW="4406760" imgH="736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42606" y="2749010"/>
                        <a:ext cx="5071679" cy="8477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16" descr="Diagram&#10;&#10;Description automatically generated">
            <a:extLst>
              <a:ext uri="{FF2B5EF4-FFF2-40B4-BE49-F238E27FC236}">
                <a16:creationId xmlns:a16="http://schemas.microsoft.com/office/drawing/2014/main" id="{CFAA1FA1-6662-DF9B-E2F4-AE8463DAF3A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9242" y="4208371"/>
            <a:ext cx="2324591" cy="2317918"/>
          </a:xfrm>
          <a:prstGeom prst="rect">
            <a:avLst/>
          </a:prstGeom>
        </p:spPr>
      </p:pic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FAE9B673-E903-D61E-A04B-750F27CAA2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8906070"/>
              </p:ext>
            </p:extLst>
          </p:nvPr>
        </p:nvGraphicFramePr>
        <p:xfrm>
          <a:off x="3369022" y="6111395"/>
          <a:ext cx="3976658" cy="288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3674645" imgH="266753" progId="Equation.DSMT4">
                  <p:embed/>
                </p:oleObj>
              </mc:Choice>
              <mc:Fallback>
                <p:oleObj name="Equation" r:id="rId11" imgW="3674645" imgH="266753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369022" y="6111395"/>
                        <a:ext cx="3976658" cy="288587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031593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B4BAFA-37B7-96CE-EB07-5D6C1F4C92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EA047-D265-618D-18F7-340C06251B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40480" y="218123"/>
            <a:ext cx="4815840" cy="477837"/>
          </a:xfrm>
        </p:spPr>
        <p:txBody>
          <a:bodyPr>
            <a:normAutofit fontScale="90000"/>
          </a:bodyPr>
          <a:lstStyle/>
          <a:p>
            <a:r>
              <a:rPr lang="en-US" sz="3600" b="1" u="sng">
                <a:latin typeface="+mn-lt"/>
              </a:rPr>
              <a:t>Complex Vector Integrals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F083DE-F594-429D-580F-D197E0FB4044}"/>
              </a:ext>
            </a:extLst>
          </p:cNvPr>
          <p:cNvSpPr txBox="1"/>
          <p:nvPr/>
        </p:nvSpPr>
        <p:spPr>
          <a:xfrm>
            <a:off x="5644709" y="1454034"/>
            <a:ext cx="18406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Generating Function for Gaussian integrals, and is given by: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EEA787-A9E5-E197-1971-B8B39447495E}"/>
              </a:ext>
            </a:extLst>
          </p:cNvPr>
          <p:cNvSpPr txBox="1"/>
          <p:nvPr/>
        </p:nvSpPr>
        <p:spPr>
          <a:xfrm>
            <a:off x="402907" y="2378363"/>
            <a:ext cx="50716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Consider Feynman Rules for more complicated integrals: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A0BB9C7-7B68-B57D-A347-DD250033F59B}"/>
              </a:ext>
            </a:extLst>
          </p:cNvPr>
          <p:cNvSpPr txBox="1"/>
          <p:nvPr/>
        </p:nvSpPr>
        <p:spPr>
          <a:xfrm>
            <a:off x="396668" y="3855449"/>
            <a:ext cx="8673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Construct all topologically distinct diagrams and associate them with the following symmetry factors.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7FB3A5B8-07B7-849D-56CF-549C049BB97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7200" y="2911386"/>
          <a:ext cx="7655560" cy="834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756120" imgH="736560" progId="Equation.DSMT4">
                  <p:embed/>
                </p:oleObj>
              </mc:Choice>
              <mc:Fallback>
                <p:oleObj name="Equation" r:id="rId2" imgW="6756120" imgH="73656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FAB79288-7CC5-9FC7-3CEA-11AB5D00C7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57200" y="2911386"/>
                        <a:ext cx="7655560" cy="8346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EB359153-36E6-1F44-97D7-E1033ED5EE2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7608754"/>
              </p:ext>
            </p:extLst>
          </p:nvPr>
        </p:nvGraphicFramePr>
        <p:xfrm>
          <a:off x="477519" y="1234079"/>
          <a:ext cx="5071679" cy="6519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531741" imgH="581873" progId="Equation.DSMT4">
                  <p:embed/>
                </p:oleObj>
              </mc:Choice>
              <mc:Fallback>
                <p:oleObj name="Equation" r:id="rId4" imgW="4531741" imgH="581873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7519" y="1234079"/>
                        <a:ext cx="5071679" cy="6519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DF6D35DF-03E3-5E69-A1C8-67640926AB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4404485"/>
              </p:ext>
            </p:extLst>
          </p:nvPr>
        </p:nvGraphicFramePr>
        <p:xfrm>
          <a:off x="7031930" y="1234078"/>
          <a:ext cx="4682549" cy="6418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076640" imgH="558720" progId="Equation.DSMT4">
                  <p:embed/>
                </p:oleObj>
              </mc:Choice>
              <mc:Fallback>
                <p:oleObj name="Equation" r:id="rId6" imgW="4076640" imgH="55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031930" y="1234078"/>
                        <a:ext cx="4682549" cy="64184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14AC7E98-7714-43CB-42AA-460C5737CD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" y="4302639"/>
            <a:ext cx="2681812" cy="2487607"/>
          </a:xfrm>
          <a:prstGeom prst="rect">
            <a:avLst/>
          </a:prstGeom>
        </p:spPr>
      </p:pic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03EBD99C-F79D-8C86-414C-658C3BDA3A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6837910"/>
              </p:ext>
            </p:extLst>
          </p:nvPr>
        </p:nvGraphicFramePr>
        <p:xfrm>
          <a:off x="3606800" y="5884942"/>
          <a:ext cx="3976658" cy="288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3674645" imgH="266753" progId="Equation.DSMT4">
                  <p:embed/>
                </p:oleObj>
              </mc:Choice>
              <mc:Fallback>
                <p:oleObj name="Equation" r:id="rId9" imgW="3674645" imgH="266753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FAE9B673-E903-D61E-A04B-750F27CAA2F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606800" y="5884942"/>
                        <a:ext cx="3976658" cy="288587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C20C947F-E5BE-C9DB-810F-6546632198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2062690"/>
              </p:ext>
            </p:extLst>
          </p:nvPr>
        </p:nvGraphicFramePr>
        <p:xfrm>
          <a:off x="3606800" y="4407856"/>
          <a:ext cx="6815137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6814736" imgH="1167752" progId="Equation.DSMT4">
                  <p:embed/>
                </p:oleObj>
              </mc:Choice>
              <mc:Fallback>
                <p:oleObj name="Equation" r:id="rId11" imgW="6814736" imgH="1167752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606800" y="4407856"/>
                        <a:ext cx="6815137" cy="1168400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722252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0A87DD-8F77-732B-E39B-1B97681E12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47310-5FDC-EF54-F713-856E12FD1B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40480" y="218123"/>
            <a:ext cx="4815840" cy="477837"/>
          </a:xfrm>
        </p:spPr>
        <p:txBody>
          <a:bodyPr>
            <a:normAutofit fontScale="90000"/>
          </a:bodyPr>
          <a:lstStyle/>
          <a:p>
            <a:r>
              <a:rPr lang="en-US" sz="3600" b="1" u="sng">
                <a:latin typeface="+mn-lt"/>
              </a:rPr>
              <a:t>Grassman Vector Integrals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6825E9-FF52-F58D-6A08-640FBA9A6C1B}"/>
              </a:ext>
            </a:extLst>
          </p:cNvPr>
          <p:cNvSpPr txBox="1"/>
          <p:nvPr/>
        </p:nvSpPr>
        <p:spPr>
          <a:xfrm>
            <a:off x="5649894" y="1550167"/>
            <a:ext cx="18512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Generating Function for Gaussian integrals, and is given by: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3B8087E9-8AE5-8143-5591-88EE8A2DA5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2386393"/>
              </p:ext>
            </p:extLst>
          </p:nvPr>
        </p:nvGraphicFramePr>
        <p:xfrm>
          <a:off x="3384253" y="4134043"/>
          <a:ext cx="7817167" cy="1339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6814736" imgH="1167752" progId="Equation.DSMT4">
                  <p:embed/>
                </p:oleObj>
              </mc:Choice>
              <mc:Fallback>
                <p:oleObj name="Equation" r:id="rId3" imgW="6814736" imgH="1167752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E3B195D1-306D-72D4-69CB-B59F70D0A1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84253" y="4134043"/>
                        <a:ext cx="7817167" cy="1339976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432ED0B5-64C8-3903-B839-ECF9E820C7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4538760"/>
              </p:ext>
            </p:extLst>
          </p:nvPr>
        </p:nvGraphicFramePr>
        <p:xfrm>
          <a:off x="3383782" y="6208739"/>
          <a:ext cx="2802395" cy="308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904238" imgH="209820" progId="Equation.DSMT4">
                  <p:embed/>
                </p:oleObj>
              </mc:Choice>
              <mc:Fallback>
                <p:oleObj name="Equation" r:id="rId5" imgW="1904238" imgH="20982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5F1B6633-A7EC-5499-3D7F-BFF97B22BFF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83782" y="6208739"/>
                        <a:ext cx="2802395" cy="308264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11B87A61-C557-D791-F776-1131ACA255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2002439"/>
              </p:ext>
            </p:extLst>
          </p:nvPr>
        </p:nvGraphicFramePr>
        <p:xfrm>
          <a:off x="219952" y="1383981"/>
          <a:ext cx="5291302" cy="7140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4431960" imgH="596880" progId="Equation.DSMT4">
                  <p:embed/>
                </p:oleObj>
              </mc:Choice>
              <mc:Fallback>
                <p:oleObj name="Equation" r:id="rId7" imgW="4431960" imgH="59688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76070CB2-467C-EA31-0A9A-9DCD7D7096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19952" y="1383981"/>
                        <a:ext cx="5291302" cy="71405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229C3737-A9BF-592C-C8A3-31FF603CB8C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703467"/>
              </p:ext>
            </p:extLst>
          </p:nvPr>
        </p:nvGraphicFramePr>
        <p:xfrm>
          <a:off x="7292837" y="1361434"/>
          <a:ext cx="4679211" cy="6110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3695400" imgH="482400" progId="Equation.DSMT4">
                  <p:embed/>
                </p:oleObj>
              </mc:Choice>
              <mc:Fallback>
                <p:oleObj name="Equation" r:id="rId9" imgW="369540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292837" y="1361434"/>
                        <a:ext cx="4679211" cy="611031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14D4E243-B851-24C6-BBBF-9436FB3FD59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9866" y="4138391"/>
            <a:ext cx="2665254" cy="2472511"/>
          </a:xfrm>
          <a:prstGeom prst="rect">
            <a:avLst/>
          </a:prstGeom>
        </p:spPr>
      </p:pic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CCC6693F-BBAB-6A19-E315-B332F23A94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7889381"/>
              </p:ext>
            </p:extLst>
          </p:nvPr>
        </p:nvGraphicFramePr>
        <p:xfrm>
          <a:off x="219952" y="2876299"/>
          <a:ext cx="8588768" cy="8848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7149960" imgH="736560" progId="Equation.DSMT4">
                  <p:embed/>
                </p:oleObj>
              </mc:Choice>
              <mc:Fallback>
                <p:oleObj name="Equation" r:id="rId12" imgW="7149960" imgH="736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19952" y="2876299"/>
                        <a:ext cx="8588768" cy="8848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9339F1F0-19B6-2A1C-F5A1-D1E78E2C1E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989749"/>
              </p:ext>
            </p:extLst>
          </p:nvPr>
        </p:nvGraphicFramePr>
        <p:xfrm>
          <a:off x="3383782" y="5692047"/>
          <a:ext cx="3976658" cy="288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3674645" imgH="266753" progId="Equation.DSMT4">
                  <p:embed/>
                </p:oleObj>
              </mc:Choice>
              <mc:Fallback>
                <p:oleObj name="Equation" r:id="rId14" imgW="3674645" imgH="266753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FAE9B673-E903-D61E-A04B-750F27CAA2F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383782" y="5692047"/>
                        <a:ext cx="3976658" cy="288587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242BFF6-7E90-6926-CE6C-F7B108D53DDF}"/>
                  </a:ext>
                </a:extLst>
              </p:cNvPr>
              <p:cNvSpPr txBox="1"/>
              <p:nvPr/>
            </p:nvSpPr>
            <p:spPr>
              <a:xfrm>
                <a:off x="9828288" y="5980712"/>
                <a:ext cx="1794752" cy="584775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/>
                  <a:t>j* should be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acc>
                  </m:oMath>
                </a14:m>
                <a:r>
                  <a:rPr lang="en-US" sz="1600"/>
                  <a:t> and same with </a:t>
                </a:r>
                <a:r>
                  <a:rPr lang="el-GR" sz="1600"/>
                  <a:t>ψ</a:t>
                </a:r>
                <a:r>
                  <a:rPr lang="en-US" sz="1600"/>
                  <a:t>*</a:t>
                </a: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242BFF6-7E90-6926-CE6C-F7B108D53D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8288" y="5980712"/>
                <a:ext cx="1794752" cy="584775"/>
              </a:xfrm>
              <a:prstGeom prst="rect">
                <a:avLst/>
              </a:prstGeom>
              <a:blipFill>
                <a:blip r:embed="rId16"/>
                <a:stretch>
                  <a:fillRect l="-1695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40472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91ED09-B900-41DB-E362-D359134FAF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F21CF-0529-C0E9-0F2F-3BB8805AAC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40480" y="218123"/>
            <a:ext cx="4815840" cy="477837"/>
          </a:xfrm>
        </p:spPr>
        <p:txBody>
          <a:bodyPr>
            <a:normAutofit fontScale="90000"/>
          </a:bodyPr>
          <a:lstStyle/>
          <a:p>
            <a:r>
              <a:rPr lang="en-US" sz="3600" b="1" u="sng">
                <a:latin typeface="+mn-lt"/>
              </a:rPr>
              <a:t>Grassman Vector Integrals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6CBC84-0CF0-BD8D-E553-48512B260C2D}"/>
              </a:ext>
            </a:extLst>
          </p:cNvPr>
          <p:cNvSpPr txBox="1"/>
          <p:nvPr/>
        </p:nvSpPr>
        <p:spPr>
          <a:xfrm>
            <a:off x="264160" y="932934"/>
            <a:ext cx="5303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Consider a many-body physics example: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113337CF-60AB-9791-8CC7-D75204E11E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1033507"/>
              </p:ext>
            </p:extLst>
          </p:nvPr>
        </p:nvGraphicFramePr>
        <p:xfrm>
          <a:off x="353378" y="1445233"/>
          <a:ext cx="8181022" cy="5734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5978991" imgH="419641" progId="Equation.DSMT4">
                  <p:embed/>
                </p:oleObj>
              </mc:Choice>
              <mc:Fallback>
                <p:oleObj name="Equation" r:id="rId3" imgW="5978991" imgH="419641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3378" y="1445233"/>
                        <a:ext cx="8181022" cy="57349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29954902-0412-129C-88A6-CF7E648D06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5758159"/>
              </p:ext>
            </p:extLst>
          </p:nvPr>
        </p:nvGraphicFramePr>
        <p:xfrm>
          <a:off x="312738" y="2597148"/>
          <a:ext cx="5783262" cy="7302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5812388" imgH="734042" progId="Equation.DSMT4">
                  <p:embed/>
                </p:oleObj>
              </mc:Choice>
              <mc:Fallback>
                <p:oleObj name="Equation" r:id="rId5" imgW="5812388" imgH="734042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2738" y="2597148"/>
                        <a:ext cx="5783262" cy="7302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551BC861-7B29-8AF3-3EF2-AA3DCC1B3A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1949642"/>
              </p:ext>
            </p:extLst>
          </p:nvPr>
        </p:nvGraphicFramePr>
        <p:xfrm>
          <a:off x="6597650" y="2725660"/>
          <a:ext cx="5281612" cy="5476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4684310" imgH="486336" progId="Equation.DSMT4">
                  <p:embed/>
                </p:oleObj>
              </mc:Choice>
              <mc:Fallback>
                <p:oleObj name="Equation" r:id="rId7" imgW="4684310" imgH="486336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597650" y="2725660"/>
                        <a:ext cx="5281612" cy="5476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4B816B72-F3D3-A0D8-4936-2977199724CB}"/>
              </a:ext>
            </a:extLst>
          </p:cNvPr>
          <p:cNvSpPr txBox="1"/>
          <p:nvPr/>
        </p:nvSpPr>
        <p:spPr>
          <a:xfrm>
            <a:off x="264160" y="2173259"/>
            <a:ext cx="2418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The complex time GF is:</a:t>
            </a:r>
          </a:p>
        </p:txBody>
      </p:sp>
      <p:pic>
        <p:nvPicPr>
          <p:cNvPr id="17" name="Picture 16" descr="Diagram&#10;&#10;Description automatically generated">
            <a:extLst>
              <a:ext uri="{FF2B5EF4-FFF2-40B4-BE49-F238E27FC236}">
                <a16:creationId xmlns:a16="http://schemas.microsoft.com/office/drawing/2014/main" id="{A0D11253-C63D-996D-68B0-E0365BBAEC5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3378" y="4101128"/>
            <a:ext cx="4667250" cy="243141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76B7A4C-264A-A0AA-50D9-91EA45E2E63A}"/>
              </a:ext>
            </a:extLst>
          </p:cNvPr>
          <p:cNvSpPr txBox="1"/>
          <p:nvPr/>
        </p:nvSpPr>
        <p:spPr>
          <a:xfrm>
            <a:off x="3504089" y="5808880"/>
            <a:ext cx="1879600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600"/>
              <a:t>To see equation for propagator, clear the denominator.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55A2A99-D50C-17F5-7CA3-AEA493BF1957}"/>
              </a:ext>
            </a:extLst>
          </p:cNvPr>
          <p:cNvSpPr txBox="1"/>
          <p:nvPr/>
        </p:nvSpPr>
        <p:spPr>
          <a:xfrm>
            <a:off x="264160" y="3434736"/>
            <a:ext cx="2418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Feynman Rules are: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F49EC44-C2D2-80F3-DF75-045616DBDC59}"/>
                  </a:ext>
                </a:extLst>
              </p:cNvPr>
              <p:cNvSpPr txBox="1"/>
              <p:nvPr/>
            </p:nvSpPr>
            <p:spPr>
              <a:xfrm>
                <a:off x="9828288" y="5980712"/>
                <a:ext cx="1794752" cy="584775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/>
                  <a:t>j* should be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acc>
                  </m:oMath>
                </a14:m>
                <a:r>
                  <a:rPr lang="en-US" sz="1600"/>
                  <a:t> and same with </a:t>
                </a:r>
                <a:r>
                  <a:rPr lang="el-GR" sz="1600"/>
                  <a:t>ψ</a:t>
                </a:r>
                <a:r>
                  <a:rPr lang="en-US" sz="1600"/>
                  <a:t>*</a:t>
                </a: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F49EC44-C2D2-80F3-DF75-045616DBDC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8288" y="5980712"/>
                <a:ext cx="1794752" cy="584775"/>
              </a:xfrm>
              <a:prstGeom prst="rect">
                <a:avLst/>
              </a:prstGeom>
              <a:blipFill>
                <a:blip r:embed="rId10"/>
                <a:stretch>
                  <a:fillRect l="-1695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0AC8CD56-32BF-319A-154D-D3837A8BAF1A}"/>
              </a:ext>
            </a:extLst>
          </p:cNvPr>
          <p:cNvSpPr txBox="1"/>
          <p:nvPr/>
        </p:nvSpPr>
        <p:spPr>
          <a:xfrm>
            <a:off x="5567680" y="4164431"/>
            <a:ext cx="2753360" cy="10772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/>
              <a:t>Symmetry Factors are a bit different as we’ve heretofore presumed a constant interaction pre-factor.  </a:t>
            </a:r>
          </a:p>
        </p:txBody>
      </p:sp>
    </p:spTree>
    <p:extLst>
      <p:ext uri="{BB962C8B-B14F-4D97-AF65-F5344CB8AC3E}">
        <p14:creationId xmlns:p14="http://schemas.microsoft.com/office/powerpoint/2010/main" val="3744540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EA31BB-8E23-B5B8-5B8C-9F5FA50ECA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D06AB-7AFB-34F1-F72A-0974189B6A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40480" y="218123"/>
            <a:ext cx="4815840" cy="477837"/>
          </a:xfrm>
        </p:spPr>
        <p:txBody>
          <a:bodyPr>
            <a:normAutofit fontScale="90000"/>
          </a:bodyPr>
          <a:lstStyle/>
          <a:p>
            <a:r>
              <a:rPr lang="en-US" sz="3600" b="1" u="sng">
                <a:latin typeface="+mn-lt"/>
              </a:rPr>
              <a:t>1D Real Integrals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574C0DFD-FBB3-588E-E301-91A52AB4E2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5868940"/>
              </p:ext>
            </p:extLst>
          </p:nvPr>
        </p:nvGraphicFramePr>
        <p:xfrm>
          <a:off x="673100" y="1481576"/>
          <a:ext cx="4899025" cy="69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593880" imgH="507960" progId="Equation.DSMT4">
                  <p:embed/>
                </p:oleObj>
              </mc:Choice>
              <mc:Fallback>
                <p:oleObj name="Equation" r:id="rId2" imgW="3593880" imgH="5079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73100" y="1481576"/>
                        <a:ext cx="4899025" cy="693737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 descr="A picture containing clock, antenna&#10;&#10;Description automatically generated">
            <a:extLst>
              <a:ext uri="{FF2B5EF4-FFF2-40B4-BE49-F238E27FC236}">
                <a16:creationId xmlns:a16="http://schemas.microsoft.com/office/drawing/2014/main" id="{C9E05A38-D73F-DB77-A293-2E29CDF2E7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100" y="2540907"/>
            <a:ext cx="5057140" cy="2003926"/>
          </a:xfrm>
          <a:prstGeom prst="rect">
            <a:avLst/>
          </a:prstGeom>
        </p:spPr>
      </p:pic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EA836549-E20E-D801-744D-CAA17F133CD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5071787"/>
              </p:ext>
            </p:extLst>
          </p:nvPr>
        </p:nvGraphicFramePr>
        <p:xfrm>
          <a:off x="674370" y="4544833"/>
          <a:ext cx="6247425" cy="1854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5978991" imgH="1774100" progId="Equation.DSMT4">
                  <p:embed/>
                </p:oleObj>
              </mc:Choice>
              <mc:Fallback>
                <p:oleObj name="Equation" r:id="rId5" imgW="5978991" imgH="1774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74370" y="4544833"/>
                        <a:ext cx="6247425" cy="18546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0DB95244-D4B9-DDBC-F367-0E8BB4AF9477}"/>
              </a:ext>
            </a:extLst>
          </p:cNvPr>
          <p:cNvSpPr txBox="1"/>
          <p:nvPr/>
        </p:nvSpPr>
        <p:spPr>
          <a:xfrm>
            <a:off x="673100" y="975360"/>
            <a:ext cx="46405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For example, let’s calculate this integral out to O(6)</a:t>
            </a:r>
          </a:p>
        </p:txBody>
      </p:sp>
    </p:spTree>
    <p:extLst>
      <p:ext uri="{BB962C8B-B14F-4D97-AF65-F5344CB8AC3E}">
        <p14:creationId xmlns:p14="http://schemas.microsoft.com/office/powerpoint/2010/main" val="93305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E2F789-14AB-3E16-3F3E-72F02A5E27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87B1A-A24A-89AA-CF63-EB5433585F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40480" y="218123"/>
            <a:ext cx="4815840" cy="477837"/>
          </a:xfrm>
        </p:spPr>
        <p:txBody>
          <a:bodyPr>
            <a:normAutofit fontScale="90000"/>
          </a:bodyPr>
          <a:lstStyle/>
          <a:p>
            <a:r>
              <a:rPr lang="en-US" sz="3600" b="1" u="sng">
                <a:latin typeface="+mn-lt"/>
              </a:rPr>
              <a:t>1D Real Integrals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7B10FC25-D1AE-AAD6-15E0-FEE933640E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3758491"/>
              </p:ext>
            </p:extLst>
          </p:nvPr>
        </p:nvGraphicFramePr>
        <p:xfrm>
          <a:off x="707708" y="1752168"/>
          <a:ext cx="3832394" cy="7239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552400" imgH="482400" progId="Equation.DSMT4">
                  <p:embed/>
                </p:oleObj>
              </mc:Choice>
              <mc:Fallback>
                <p:oleObj name="Equation" r:id="rId2" imgW="255240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07708" y="1752168"/>
                        <a:ext cx="3832394" cy="72395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ED61B431-3B35-A409-BFA2-CC76EF0DE1C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3643" r="1196" b="7888"/>
          <a:stretch/>
        </p:blipFill>
        <p:spPr bwMode="auto">
          <a:xfrm>
            <a:off x="707708" y="2830601"/>
            <a:ext cx="3931063" cy="7265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4E53E5FD-ADE9-6EED-5A34-41FC64D1E7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8105554"/>
              </p:ext>
            </p:extLst>
          </p:nvPr>
        </p:nvGraphicFramePr>
        <p:xfrm>
          <a:off x="707708" y="3981548"/>
          <a:ext cx="7948612" cy="15832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6235700" imgH="1244600" progId="Equation.DSMT4">
                  <p:embed/>
                </p:oleObj>
              </mc:Choice>
              <mc:Fallback>
                <p:oleObj name="Equation" r:id="rId5" imgW="6235700" imgH="1244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708" y="3981548"/>
                        <a:ext cx="7948612" cy="15832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5243B1E-1EB9-993A-4883-27DB17070F15}"/>
              </a:ext>
            </a:extLst>
          </p:cNvPr>
          <p:cNvSpPr txBox="1"/>
          <p:nvPr/>
        </p:nvSpPr>
        <p:spPr>
          <a:xfrm>
            <a:off x="707708" y="1168400"/>
            <a:ext cx="3132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and this one out to 2</a:t>
            </a:r>
            <a:r>
              <a:rPr lang="en-US" sz="1600" baseline="30000"/>
              <a:t>nd</a:t>
            </a:r>
            <a:r>
              <a:rPr lang="en-US" sz="1600"/>
              <a:t> order:</a:t>
            </a:r>
          </a:p>
        </p:txBody>
      </p:sp>
    </p:spTree>
    <p:extLst>
      <p:ext uri="{BB962C8B-B14F-4D97-AF65-F5344CB8AC3E}">
        <p14:creationId xmlns:p14="http://schemas.microsoft.com/office/powerpoint/2010/main" val="3138150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FD3384-56B1-2F5A-BC84-8E7EC558BD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BC60C-3E5A-103D-2A70-97D170F913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40480" y="218123"/>
            <a:ext cx="4815840" cy="477837"/>
          </a:xfrm>
        </p:spPr>
        <p:txBody>
          <a:bodyPr>
            <a:normAutofit fontScale="90000"/>
          </a:bodyPr>
          <a:lstStyle/>
          <a:p>
            <a:r>
              <a:rPr lang="en-US" sz="3600" b="1" u="sng">
                <a:latin typeface="+mn-lt"/>
              </a:rPr>
              <a:t>1D Complex Integrals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BDC5D300-1DAC-4D07-8E75-C6C610609D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8016323"/>
              </p:ext>
            </p:extLst>
          </p:nvPr>
        </p:nvGraphicFramePr>
        <p:xfrm>
          <a:off x="544941" y="1216383"/>
          <a:ext cx="3140075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454972" imgH="550532" progId="Equation.DSMT4">
                  <p:embed/>
                </p:oleObj>
              </mc:Choice>
              <mc:Fallback>
                <p:oleObj name="Equation" r:id="rId2" imgW="2454972" imgH="550532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9D7E5F2C-B722-99C4-2625-ABC017E0DB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44941" y="1216383"/>
                        <a:ext cx="3140075" cy="7048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CC5C7879-1FA6-93DB-03B3-577CAA5A95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2140143"/>
              </p:ext>
            </p:extLst>
          </p:nvPr>
        </p:nvGraphicFramePr>
        <p:xfrm>
          <a:off x="7211001" y="1249998"/>
          <a:ext cx="4436058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991874" imgH="633774" progId="Equation.DSMT4">
                  <p:embed/>
                </p:oleObj>
              </mc:Choice>
              <mc:Fallback>
                <p:oleObj name="Equation" r:id="rId4" imgW="3991874" imgH="633774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63197854-8EAD-78DB-3734-8FB2572F621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211001" y="1249998"/>
                        <a:ext cx="4436058" cy="7048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B2A86C5-12D8-D934-BA1C-D2F1CCAEA851}"/>
              </a:ext>
            </a:extLst>
          </p:cNvPr>
          <p:cNvSpPr txBox="1"/>
          <p:nvPr/>
        </p:nvSpPr>
        <p:spPr>
          <a:xfrm>
            <a:off x="4002431" y="1232492"/>
            <a:ext cx="30079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Generating Function for Gaussian integrals, and is given by: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7AEE72-D658-0D71-C477-D7E74AA1E1B5}"/>
              </a:ext>
            </a:extLst>
          </p:cNvPr>
          <p:cNvSpPr txBox="1"/>
          <p:nvPr/>
        </p:nvSpPr>
        <p:spPr>
          <a:xfrm>
            <a:off x="478557" y="2196513"/>
            <a:ext cx="50716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Consider Feynman Rules for more complicated integrals: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8A333F2-0968-42C3-29CF-31FBDFF0B77E}"/>
              </a:ext>
            </a:extLst>
          </p:cNvPr>
          <p:cNvSpPr txBox="1"/>
          <p:nvPr/>
        </p:nvSpPr>
        <p:spPr>
          <a:xfrm>
            <a:off x="478557" y="3600418"/>
            <a:ext cx="8673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Construct all topologically distinct diagrams and associate them with the following symmetry factors.</a:t>
            </a:r>
          </a:p>
        </p:txBody>
      </p:sp>
      <p:pic>
        <p:nvPicPr>
          <p:cNvPr id="3" name="Picture 2" descr="A group of airplanes flying in the sky&#10;&#10;Description automatically generated with low confidence">
            <a:extLst>
              <a:ext uri="{FF2B5EF4-FFF2-40B4-BE49-F238E27FC236}">
                <a16:creationId xmlns:a16="http://schemas.microsoft.com/office/drawing/2014/main" id="{9464E654-5136-9A7F-999E-6FAB0C5709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557" y="4151331"/>
            <a:ext cx="2945972" cy="2242477"/>
          </a:xfrm>
          <a:prstGeom prst="rect">
            <a:avLst/>
          </a:prstGeom>
        </p:spPr>
      </p:pic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1E3E5C09-90C0-F7BB-60DB-85341C3B416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1172887"/>
              </p:ext>
            </p:extLst>
          </p:nvPr>
        </p:nvGraphicFramePr>
        <p:xfrm>
          <a:off x="528880" y="2810346"/>
          <a:ext cx="6400240" cy="6476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4762440" imgH="482400" progId="Equation.DSMT4">
                  <p:embed/>
                </p:oleObj>
              </mc:Choice>
              <mc:Fallback>
                <p:oleObj name="Equation" r:id="rId7" imgW="476244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28880" y="2810346"/>
                        <a:ext cx="6400240" cy="6476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8991481-C61A-6F7C-6BF4-866D90C419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5220105"/>
              </p:ext>
            </p:extLst>
          </p:nvPr>
        </p:nvGraphicFramePr>
        <p:xfrm>
          <a:off x="4000499" y="4297362"/>
          <a:ext cx="7507421" cy="12871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5181480" imgH="888840" progId="Equation.DSMT4">
                  <p:embed/>
                </p:oleObj>
              </mc:Choice>
              <mc:Fallback>
                <p:oleObj name="Equation" r:id="rId9" imgW="5181480" imgH="8888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000499" y="4297362"/>
                        <a:ext cx="7507421" cy="1287179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66845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C9857A-8633-35F1-6E6D-56048DC80D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400FD-3D0B-7365-784B-249DFAF6AB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40480" y="218123"/>
            <a:ext cx="4815840" cy="477837"/>
          </a:xfrm>
        </p:spPr>
        <p:txBody>
          <a:bodyPr>
            <a:normAutofit fontScale="90000"/>
          </a:bodyPr>
          <a:lstStyle/>
          <a:p>
            <a:r>
              <a:rPr lang="en-US" sz="3600" b="1" u="sng">
                <a:latin typeface="+mn-lt"/>
              </a:rPr>
              <a:t>1D Complex Integrals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1E2EFB-955F-6AE6-218C-C2367FD3A0B4}"/>
              </a:ext>
            </a:extLst>
          </p:cNvPr>
          <p:cNvSpPr txBox="1"/>
          <p:nvPr/>
        </p:nvSpPr>
        <p:spPr>
          <a:xfrm>
            <a:off x="673100" y="975360"/>
            <a:ext cx="46405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For example, let’s calculate this integral out to O(2)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5CA9B27C-B69E-715F-7ACB-A2048ECC60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7305182"/>
              </p:ext>
            </p:extLst>
          </p:nvPr>
        </p:nvGraphicFramePr>
        <p:xfrm>
          <a:off x="673101" y="1593314"/>
          <a:ext cx="5860342" cy="719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936960" imgH="482400" progId="Equation.DSMT4">
                  <p:embed/>
                </p:oleObj>
              </mc:Choice>
              <mc:Fallback>
                <p:oleObj name="Equation" r:id="rId2" imgW="393696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73101" y="1593314"/>
                        <a:ext cx="5860342" cy="7198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Shape, circle&#10;&#10;Description automatically generated">
            <a:extLst>
              <a:ext uri="{FF2B5EF4-FFF2-40B4-BE49-F238E27FC236}">
                <a16:creationId xmlns:a16="http://schemas.microsoft.com/office/drawing/2014/main" id="{91675B86-CF95-57C9-87E0-F17D5B8DA3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100" y="2727008"/>
            <a:ext cx="1440180" cy="1310386"/>
          </a:xfrm>
          <a:prstGeom prst="rect">
            <a:avLst/>
          </a:prstGeom>
        </p:spPr>
      </p:pic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31F92D94-883A-5C0B-A66D-A1EEEBD523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6843628"/>
              </p:ext>
            </p:extLst>
          </p:nvPr>
        </p:nvGraphicFramePr>
        <p:xfrm>
          <a:off x="673100" y="4725729"/>
          <a:ext cx="3167380" cy="1276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675361" imgH="1077943" progId="Equation.DSMT4">
                  <p:embed/>
                </p:oleObj>
              </mc:Choice>
              <mc:Fallback>
                <p:oleObj name="Equation" r:id="rId5" imgW="2675361" imgH="1077943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73100" y="4725729"/>
                        <a:ext cx="3167380" cy="12763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 descr="Shape&#10;&#10;Description automatically generated">
            <a:extLst>
              <a:ext uri="{FF2B5EF4-FFF2-40B4-BE49-F238E27FC236}">
                <a16:creationId xmlns:a16="http://schemas.microsoft.com/office/drawing/2014/main" id="{CF8F1B9C-6DEA-045C-806A-77D5FCE10A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01195" y="2727007"/>
            <a:ext cx="7854473" cy="1276352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E79B0BA7-F03E-6602-4071-F86E74713C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2247938"/>
              </p:ext>
            </p:extLst>
          </p:nvPr>
        </p:nvGraphicFramePr>
        <p:xfrm>
          <a:off x="4693920" y="4924517"/>
          <a:ext cx="6614160" cy="11029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5664856" imgH="944192" progId="Equation.DSMT4">
                  <p:embed/>
                </p:oleObj>
              </mc:Choice>
              <mc:Fallback>
                <p:oleObj name="Equation" r:id="rId8" imgW="5664856" imgH="944192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693920" y="4924517"/>
                        <a:ext cx="6614160" cy="11029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99480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6A57AE-718B-715C-A86F-C77DF2B43C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31AAE-E9EF-5EA0-D376-2D6207185D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40480" y="218123"/>
            <a:ext cx="4815840" cy="477837"/>
          </a:xfrm>
        </p:spPr>
        <p:txBody>
          <a:bodyPr>
            <a:normAutofit fontScale="90000"/>
          </a:bodyPr>
          <a:lstStyle/>
          <a:p>
            <a:r>
              <a:rPr lang="en-US" sz="3600" b="1" u="sng">
                <a:latin typeface="+mn-lt"/>
              </a:rPr>
              <a:t>1D Grassman Integrals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0FD789-50C8-63C6-1A27-93D0478EFAC6}"/>
              </a:ext>
            </a:extLst>
          </p:cNvPr>
          <p:cNvSpPr txBox="1"/>
          <p:nvPr/>
        </p:nvSpPr>
        <p:spPr>
          <a:xfrm>
            <a:off x="4002431" y="1232492"/>
            <a:ext cx="30079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Generating Function for Gaussian integrals, and is given by: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719ABEB5-B7DF-5A09-3188-3FE645F3256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6033063"/>
              </p:ext>
            </p:extLst>
          </p:nvPr>
        </p:nvGraphicFramePr>
        <p:xfrm>
          <a:off x="478557" y="1313787"/>
          <a:ext cx="3097847" cy="481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355068" imgH="367021" progId="Equation.DSMT4">
                  <p:embed/>
                </p:oleObj>
              </mc:Choice>
              <mc:Fallback>
                <p:oleObj name="Equation" r:id="rId2" imgW="2355068" imgH="367021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78557" y="1313787"/>
                        <a:ext cx="3097847" cy="481964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D551124D-7799-7E92-6581-E7734C797C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4976032"/>
              </p:ext>
            </p:extLst>
          </p:nvPr>
        </p:nvGraphicFramePr>
        <p:xfrm>
          <a:off x="7850188" y="1374775"/>
          <a:ext cx="2807652" cy="4695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68480" imgH="330120" progId="Equation.DSMT4">
                  <p:embed/>
                </p:oleObj>
              </mc:Choice>
              <mc:Fallback>
                <p:oleObj name="Equation" r:id="rId4" imgW="1968480" imgH="3301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850188" y="1374775"/>
                        <a:ext cx="2807652" cy="469566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77390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E0BF05-797A-4385-CE6E-7B62F9D91A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557CF-7D27-CCF3-F365-706F59DBAD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40480" y="218123"/>
            <a:ext cx="4815840" cy="477837"/>
          </a:xfrm>
        </p:spPr>
        <p:txBody>
          <a:bodyPr>
            <a:normAutofit fontScale="90000"/>
          </a:bodyPr>
          <a:lstStyle/>
          <a:p>
            <a:r>
              <a:rPr lang="en-US" sz="3600" b="1" u="sng">
                <a:latin typeface="+mn-lt"/>
              </a:rPr>
              <a:t>ND Real Integrals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3A379F40-7E5A-A8D3-C28A-7681FE0B69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3798727"/>
              </p:ext>
            </p:extLst>
          </p:nvPr>
        </p:nvGraphicFramePr>
        <p:xfrm>
          <a:off x="640508" y="1235889"/>
          <a:ext cx="2606675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037366" imgH="600666" progId="Equation.DSMT4">
                  <p:embed/>
                </p:oleObj>
              </mc:Choice>
              <mc:Fallback>
                <p:oleObj name="Equation" r:id="rId2" imgW="2037366" imgH="600666" progId="Equation.DSMT4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9D7E5F2C-B722-99C4-2625-ABC017E0DB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40508" y="1235889"/>
                        <a:ext cx="2606675" cy="7683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BF5E0FBC-AD24-985B-59CD-F3AA637D9C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0685495"/>
              </p:ext>
            </p:extLst>
          </p:nvPr>
        </p:nvGraphicFramePr>
        <p:xfrm>
          <a:off x="6700520" y="1250884"/>
          <a:ext cx="4505960" cy="6699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149280" imgH="469800" progId="Equation.DSMT4">
                  <p:embed/>
                </p:oleObj>
              </mc:Choice>
              <mc:Fallback>
                <p:oleObj name="Equation" r:id="rId4" imgW="3149280" imgH="469800" progId="Equation.DSMT4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63197854-8EAD-78DB-3734-8FB2572F621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00520" y="1250884"/>
                        <a:ext cx="4505960" cy="669909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99AB0CC-4ADA-028A-231A-EE8913872B63}"/>
              </a:ext>
            </a:extLst>
          </p:cNvPr>
          <p:cNvSpPr txBox="1"/>
          <p:nvPr/>
        </p:nvSpPr>
        <p:spPr>
          <a:xfrm>
            <a:off x="3416007" y="1230564"/>
            <a:ext cx="31226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Generating Function for Gaussian integrals, and is given by: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3EDB59-998F-65E8-D021-B435AEEC27ED}"/>
              </a:ext>
            </a:extLst>
          </p:cNvPr>
          <p:cNvSpPr txBox="1"/>
          <p:nvPr/>
        </p:nvSpPr>
        <p:spPr>
          <a:xfrm>
            <a:off x="555307" y="2276763"/>
            <a:ext cx="50716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Consider Feynman Rules for more complicated integrals:</a:t>
            </a: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30630DC4-01BF-5643-54F1-5213BDD815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4708302"/>
              </p:ext>
            </p:extLst>
          </p:nvPr>
        </p:nvGraphicFramePr>
        <p:xfrm>
          <a:off x="2880995" y="4358844"/>
          <a:ext cx="8112125" cy="17441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6831308" imgH="1468085" progId="Equation.DSMT4">
                  <p:embed/>
                </p:oleObj>
              </mc:Choice>
              <mc:Fallback>
                <p:oleObj name="Equation" r:id="rId6" imgW="6831308" imgH="1468085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D3232E36-859E-F26D-84EA-279457EA4C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880995" y="4358844"/>
                        <a:ext cx="8112125" cy="1744181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020EE0A1-CA43-86BF-2629-A0988D5B6E1A}"/>
              </a:ext>
            </a:extLst>
          </p:cNvPr>
          <p:cNvSpPr txBox="1"/>
          <p:nvPr/>
        </p:nvSpPr>
        <p:spPr>
          <a:xfrm>
            <a:off x="549068" y="3753849"/>
            <a:ext cx="8673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Construct all topologically distinct diagrams and associate them with the following symmetry factors.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53BA2A10-5D7D-F0AF-BF55-BCB9A22CFE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2659920"/>
              </p:ext>
            </p:extLst>
          </p:nvPr>
        </p:nvGraphicFramePr>
        <p:xfrm>
          <a:off x="640508" y="2836227"/>
          <a:ext cx="3271092" cy="6968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972954" imgH="633774" progId="Equation.DSMT4">
                  <p:embed/>
                </p:oleObj>
              </mc:Choice>
              <mc:Fallback>
                <p:oleObj name="Equation" r:id="rId8" imgW="2972954" imgH="633774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0508" y="2836227"/>
                        <a:ext cx="3271092" cy="6968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618E0831-52EA-FF5C-C1FB-9A8BAA435B2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9415" y="4151281"/>
            <a:ext cx="1957706" cy="251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06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1E0CA9-890E-BBF2-A282-0756D2D3BF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99CA6-AA34-0A61-32F4-0C56ACD692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40480" y="218123"/>
            <a:ext cx="4815840" cy="477837"/>
          </a:xfrm>
        </p:spPr>
        <p:txBody>
          <a:bodyPr>
            <a:normAutofit fontScale="90000"/>
          </a:bodyPr>
          <a:lstStyle/>
          <a:p>
            <a:r>
              <a:rPr lang="en-US" sz="3600" b="1" u="sng">
                <a:latin typeface="+mn-lt"/>
              </a:rPr>
              <a:t>ND Complex Integrals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2594D2-699F-4A8B-4488-6904EC89B763}"/>
              </a:ext>
            </a:extLst>
          </p:cNvPr>
          <p:cNvSpPr txBox="1"/>
          <p:nvPr/>
        </p:nvSpPr>
        <p:spPr>
          <a:xfrm>
            <a:off x="3930266" y="1224929"/>
            <a:ext cx="31226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Generating Function for Gaussian integrals, and is given by: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DBB656-972D-F0FB-941D-1D846B15D714}"/>
              </a:ext>
            </a:extLst>
          </p:cNvPr>
          <p:cNvSpPr txBox="1"/>
          <p:nvPr/>
        </p:nvSpPr>
        <p:spPr>
          <a:xfrm>
            <a:off x="555307" y="2276763"/>
            <a:ext cx="50716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Consider Feynman Rules for more complicated integrals: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123A6ED-3525-2BE8-4D41-9841D2F77B3E}"/>
              </a:ext>
            </a:extLst>
          </p:cNvPr>
          <p:cNvSpPr txBox="1"/>
          <p:nvPr/>
        </p:nvSpPr>
        <p:spPr>
          <a:xfrm>
            <a:off x="549068" y="3753849"/>
            <a:ext cx="8673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Construct all topologically distinct diagrams and associate them with the following symmetry factors.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1B2CCF20-BDD9-8893-1BF3-C83FE5010A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9944791"/>
              </p:ext>
            </p:extLst>
          </p:nvPr>
        </p:nvGraphicFramePr>
        <p:xfrm>
          <a:off x="549068" y="2855673"/>
          <a:ext cx="5146676" cy="696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676520" imgH="633774" progId="Equation.DSMT4">
                  <p:embed/>
                </p:oleObj>
              </mc:Choice>
              <mc:Fallback>
                <p:oleObj name="Equation" r:id="rId2" imgW="4676520" imgH="633774" progId="Equation.DSMT4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53BA2A10-5D7D-F0AF-BF55-BCB9A22CFE8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49068" y="2855673"/>
                        <a:ext cx="5146676" cy="696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022CC5EE-EE7F-A240-6EDA-962B24BB15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4573041"/>
              </p:ext>
            </p:extLst>
          </p:nvPr>
        </p:nvGraphicFramePr>
        <p:xfrm>
          <a:off x="549068" y="1194111"/>
          <a:ext cx="3000446" cy="6212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208657" imgH="457855" progId="Equation.DSMT4">
                  <p:embed/>
                </p:oleObj>
              </mc:Choice>
              <mc:Fallback>
                <p:oleObj name="Equation" r:id="rId4" imgW="2208657" imgH="457855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49068" y="1194111"/>
                        <a:ext cx="3000446" cy="6212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EE11BD95-95CA-63BA-B89E-5B598F6C242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7926105"/>
              </p:ext>
            </p:extLst>
          </p:nvPr>
        </p:nvGraphicFramePr>
        <p:xfrm>
          <a:off x="7501266" y="1281113"/>
          <a:ext cx="3806814" cy="5164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085920" imgH="419040" progId="Equation.DSMT4">
                  <p:embed/>
                </p:oleObj>
              </mc:Choice>
              <mc:Fallback>
                <p:oleObj name="Equation" r:id="rId6" imgW="308592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501266" y="1281113"/>
                        <a:ext cx="3806814" cy="51642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 descr="A picture containing sky, flock, wire&#10;&#10;Description automatically generated">
            <a:extLst>
              <a:ext uri="{FF2B5EF4-FFF2-40B4-BE49-F238E27FC236}">
                <a16:creationId xmlns:a16="http://schemas.microsoft.com/office/drawing/2014/main" id="{389DE89D-CABC-9B85-A862-69CCDE376B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9068" y="4307880"/>
            <a:ext cx="2291715" cy="2234565"/>
          </a:xfrm>
          <a:prstGeom prst="rect">
            <a:avLst/>
          </a:prstGeom>
        </p:spPr>
      </p:pic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3AF8B539-A778-A9C8-E5BF-7F6CE6A191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0442873"/>
              </p:ext>
            </p:extLst>
          </p:nvPr>
        </p:nvGraphicFramePr>
        <p:xfrm>
          <a:off x="3645310" y="4408486"/>
          <a:ext cx="7376954" cy="1264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6814736" imgH="1167752" progId="Equation.DSMT4">
                  <p:embed/>
                </p:oleObj>
              </mc:Choice>
              <mc:Fallback>
                <p:oleObj name="Equation" r:id="rId9" imgW="6814736" imgH="1167752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645310" y="4408486"/>
                        <a:ext cx="7376954" cy="1264719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55874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16FAB7-DA25-22EC-6C68-15CC9F69D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D620D-D550-C7AE-24ED-D2CA31469D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40480" y="218123"/>
            <a:ext cx="4815840" cy="477837"/>
          </a:xfrm>
        </p:spPr>
        <p:txBody>
          <a:bodyPr>
            <a:normAutofit fontScale="90000"/>
          </a:bodyPr>
          <a:lstStyle/>
          <a:p>
            <a:r>
              <a:rPr lang="en-US" sz="3600" b="1" u="sng">
                <a:latin typeface="+mn-lt"/>
              </a:rPr>
              <a:t>ND Grassman Integrals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26D2AF-45F9-7032-EF3B-3C3BCE30796A}"/>
              </a:ext>
            </a:extLst>
          </p:cNvPr>
          <p:cNvSpPr txBox="1"/>
          <p:nvPr/>
        </p:nvSpPr>
        <p:spPr>
          <a:xfrm>
            <a:off x="4161409" y="1217675"/>
            <a:ext cx="30079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Generating Function for Gaussian integrals, and is given by: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406810EA-5820-C3FC-BC86-9859070B81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7134727"/>
              </p:ext>
            </p:extLst>
          </p:nvPr>
        </p:nvGraphicFramePr>
        <p:xfrm>
          <a:off x="7336473" y="1316387"/>
          <a:ext cx="4249737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657600" imgH="333441" progId="Equation.DSMT4">
                  <p:embed/>
                </p:oleObj>
              </mc:Choice>
              <mc:Fallback>
                <p:oleObj name="Equation" r:id="rId3" imgW="3657600" imgH="333441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D551124D-7799-7E92-6581-E7734C797C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36473" y="1316387"/>
                        <a:ext cx="4249737" cy="3873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B8AB778E-4739-B721-E93A-C9D482C657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5698200"/>
              </p:ext>
            </p:extLst>
          </p:nvPr>
        </p:nvGraphicFramePr>
        <p:xfrm>
          <a:off x="235877" y="1311400"/>
          <a:ext cx="3604603" cy="4269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332440" imgH="276516" progId="Equation.DSMT4">
                  <p:embed/>
                </p:oleObj>
              </mc:Choice>
              <mc:Fallback>
                <p:oleObj name="Equation" r:id="rId5" imgW="2332440" imgH="276516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5877" y="1311400"/>
                        <a:ext cx="3604603" cy="4269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 descr="A picture containing sky, flock, wire&#10;&#10;Description automatically generated">
            <a:extLst>
              <a:ext uri="{FF2B5EF4-FFF2-40B4-BE49-F238E27FC236}">
                <a16:creationId xmlns:a16="http://schemas.microsoft.com/office/drawing/2014/main" id="{26709F59-26A7-C79D-907B-28B8B39B93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5877" y="3606616"/>
            <a:ext cx="2291715" cy="2234565"/>
          </a:xfrm>
          <a:prstGeom prst="rect">
            <a:avLst/>
          </a:prstGeom>
        </p:spPr>
      </p:pic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4AD680DE-2524-5613-51D0-437C7BB9D0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5286813"/>
              </p:ext>
            </p:extLst>
          </p:nvPr>
        </p:nvGraphicFramePr>
        <p:xfrm>
          <a:off x="3398838" y="3652838"/>
          <a:ext cx="7372350" cy="1265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5181480" imgH="888840" progId="Equation.DSMT4">
                  <p:embed/>
                </p:oleObj>
              </mc:Choice>
              <mc:Fallback>
                <p:oleObj name="Equation" r:id="rId8" imgW="5181480" imgH="8888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398838" y="3652838"/>
                        <a:ext cx="7372350" cy="1265237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4250985E-99C7-B38E-5708-C63194E00E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9026726"/>
              </p:ext>
            </p:extLst>
          </p:nvPr>
        </p:nvGraphicFramePr>
        <p:xfrm>
          <a:off x="3360330" y="5165548"/>
          <a:ext cx="2802395" cy="308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904238" imgH="209820" progId="Equation.DSMT4">
                  <p:embed/>
                </p:oleObj>
              </mc:Choice>
              <mc:Fallback>
                <p:oleObj name="Equation" r:id="rId10" imgW="1904238" imgH="2098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360330" y="5165548"/>
                        <a:ext cx="2802395" cy="308264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09BB7002-059D-407A-CA84-2B68060DE5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6246299"/>
              </p:ext>
            </p:extLst>
          </p:nvPr>
        </p:nvGraphicFramePr>
        <p:xfrm>
          <a:off x="235877" y="2304161"/>
          <a:ext cx="5331803" cy="671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5027365" imgH="633774" progId="Equation.DSMT4">
                  <p:embed/>
                </p:oleObj>
              </mc:Choice>
              <mc:Fallback>
                <p:oleObj name="Equation" r:id="rId12" imgW="5027365" imgH="633774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35877" y="2304161"/>
                        <a:ext cx="5331803" cy="671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37134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846</TotalTime>
  <Words>602</Words>
  <Application>Microsoft Office PowerPoint</Application>
  <PresentationFormat>Widescreen</PresentationFormat>
  <Paragraphs>69</Paragraphs>
  <Slides>18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Office Theme</vt:lpstr>
      <vt:lpstr>Equation</vt:lpstr>
      <vt:lpstr>MathType 7.0 Equation</vt:lpstr>
      <vt:lpstr>1D Real Integrals</vt:lpstr>
      <vt:lpstr>1D Real Integrals</vt:lpstr>
      <vt:lpstr>1D Real Integrals</vt:lpstr>
      <vt:lpstr>1D Complex Integrals</vt:lpstr>
      <vt:lpstr>1D Complex Integrals</vt:lpstr>
      <vt:lpstr>1D Grassman Integrals</vt:lpstr>
      <vt:lpstr>ND Real Integrals</vt:lpstr>
      <vt:lpstr>ND Complex Integrals</vt:lpstr>
      <vt:lpstr>ND Grassman Integrals</vt:lpstr>
      <vt:lpstr>Real Scalar Integrals</vt:lpstr>
      <vt:lpstr>Real Scalar Integrals</vt:lpstr>
      <vt:lpstr>Real Scalar Integrals</vt:lpstr>
      <vt:lpstr>Complex Scalar Integrals</vt:lpstr>
      <vt:lpstr>Grassman Scalar Integrals</vt:lpstr>
      <vt:lpstr>Real Vector Integrals</vt:lpstr>
      <vt:lpstr>Complex Vector Integrals</vt:lpstr>
      <vt:lpstr>Grassman Vector Integrals</vt:lpstr>
      <vt:lpstr>Grassman Vector Integrals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Andrew Douglas</dc:creator>
  <cp:lastModifiedBy>Andrew Douglas</cp:lastModifiedBy>
  <cp:revision>12</cp:revision>
  <dcterms:created xsi:type="dcterms:W3CDTF">2025-12-14T20:13:37Z</dcterms:created>
  <dcterms:modified xsi:type="dcterms:W3CDTF">2025-12-16T00:16:24Z</dcterms:modified>
</cp:coreProperties>
</file>